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22"/>
  </p:notesMasterIdLst>
  <p:handoutMasterIdLst>
    <p:handoutMasterId r:id="rId23"/>
  </p:handoutMasterIdLst>
  <p:sldIdLst>
    <p:sldId id="500" r:id="rId5"/>
    <p:sldId id="1113" r:id="rId6"/>
    <p:sldId id="1053" r:id="rId7"/>
    <p:sldId id="1114" r:id="rId8"/>
    <p:sldId id="1123" r:id="rId9"/>
    <p:sldId id="1115" r:id="rId10"/>
    <p:sldId id="1125" r:id="rId11"/>
    <p:sldId id="1124" r:id="rId12"/>
    <p:sldId id="1116" r:id="rId13"/>
    <p:sldId id="1117" r:id="rId14"/>
    <p:sldId id="1118" r:id="rId15"/>
    <p:sldId id="1119" r:id="rId16"/>
    <p:sldId id="1120" r:id="rId17"/>
    <p:sldId id="1121" r:id="rId18"/>
    <p:sldId id="1122" r:id="rId19"/>
    <p:sldId id="577" r:id="rId20"/>
    <p:sldId id="1126" r:id="rId21"/>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B4C9"/>
    <a:srgbClr val="4094D1"/>
    <a:srgbClr val="1B3D78"/>
    <a:srgbClr val="22568B"/>
    <a:srgbClr val="62A9D5"/>
    <a:srgbClr val="3DB7E4"/>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31" autoAdjust="0"/>
    <p:restoredTop sz="68618" autoAdjust="0"/>
  </p:normalViewPr>
  <p:slideViewPr>
    <p:cSldViewPr snapToGrid="0" snapToObjects="1">
      <p:cViewPr varScale="1">
        <p:scale>
          <a:sx n="99" d="100"/>
          <a:sy n="99" d="100"/>
        </p:scale>
        <p:origin x="1650" y="72"/>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0"/>
    </p:cViewPr>
  </p:notesTextViewPr>
  <p:notesViewPr>
    <p:cSldViewPr snapToGrid="0" snapToObjects="1">
      <p:cViewPr varScale="1">
        <p:scale>
          <a:sx n="58" d="100"/>
          <a:sy n="58" d="100"/>
        </p:scale>
        <p:origin x="3254" y="72"/>
      </p:cViewPr>
      <p:guideLst/>
    </p:cSldViewPr>
  </p:notes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98534253-87D3-48CC-8FAE-A5F5D199B356}"/>
    <pc:docChg chg="undo custSel addSld delSld modSld sldOrd">
      <pc:chgData name="Filip Boen" userId="f3ba5a88-dbd6-47dd-871a-e364d5b391b4" providerId="ADAL" clId="{98534253-87D3-48CC-8FAE-A5F5D199B356}" dt="2022-06-17T11:54:02.023" v="8773" actId="20577"/>
      <pc:docMkLst>
        <pc:docMk/>
      </pc:docMkLst>
      <pc:sldChg chg="modSp">
        <pc:chgData name="Filip Boen" userId="f3ba5a88-dbd6-47dd-871a-e364d5b391b4" providerId="ADAL" clId="{98534253-87D3-48CC-8FAE-A5F5D199B356}" dt="2022-06-17T11:54:02.023" v="8773" actId="20577"/>
        <pc:sldMkLst>
          <pc:docMk/>
          <pc:sldMk cId="3120472011" sldId="500"/>
        </pc:sldMkLst>
        <pc:spChg chg="mod">
          <ac:chgData name="Filip Boen" userId="f3ba5a88-dbd6-47dd-871a-e364d5b391b4" providerId="ADAL" clId="{98534253-87D3-48CC-8FAE-A5F5D199B356}" dt="2022-06-17T11:54:02.023" v="8773" actId="20577"/>
          <ac:spMkLst>
            <pc:docMk/>
            <pc:sldMk cId="3120472011" sldId="500"/>
            <ac:spMk id="10" creationId="{00000000-0000-0000-0000-000000000000}"/>
          </ac:spMkLst>
        </pc:spChg>
        <pc:picChg chg="mod">
          <ac:chgData name="Filip Boen" userId="f3ba5a88-dbd6-47dd-871a-e364d5b391b4" providerId="ADAL" clId="{98534253-87D3-48CC-8FAE-A5F5D199B356}" dt="2022-06-13T09:09:11.181" v="2499" actId="14100"/>
          <ac:picMkLst>
            <pc:docMk/>
            <pc:sldMk cId="3120472011" sldId="500"/>
            <ac:picMk id="2" creationId="{0079E45A-2C3C-4563-B18C-AE490D339E15}"/>
          </ac:picMkLst>
        </pc:picChg>
      </pc:sldChg>
      <pc:sldChg chg="modSp modNotes">
        <pc:chgData name="Filip Boen" userId="f3ba5a88-dbd6-47dd-871a-e364d5b391b4" providerId="ADAL" clId="{98534253-87D3-48CC-8FAE-A5F5D199B356}" dt="2022-06-13T10:18:49.748" v="8700" actId="113"/>
        <pc:sldMkLst>
          <pc:docMk/>
          <pc:sldMk cId="472659591" sldId="577"/>
        </pc:sldMkLst>
        <pc:spChg chg="mod">
          <ac:chgData name="Filip Boen" userId="f3ba5a88-dbd6-47dd-871a-e364d5b391b4" providerId="ADAL" clId="{98534253-87D3-48CC-8FAE-A5F5D199B356}" dt="2022-06-13T10:18:49.748" v="8700" actId="113"/>
          <ac:spMkLst>
            <pc:docMk/>
            <pc:sldMk cId="472659591" sldId="577"/>
            <ac:spMk id="9" creationId="{9E1FB00C-FB00-47C6-88BF-17239AD5F695}"/>
          </ac:spMkLst>
        </pc:spChg>
      </pc:sldChg>
      <pc:sldChg chg="modSp modNotes modNotesTx">
        <pc:chgData name="Filip Boen" userId="f3ba5a88-dbd6-47dd-871a-e364d5b391b4" providerId="ADAL" clId="{98534253-87D3-48CC-8FAE-A5F5D199B356}" dt="2022-06-13T10:17:00.574" v="8686" actId="113"/>
        <pc:sldMkLst>
          <pc:docMk/>
          <pc:sldMk cId="1271171560" sldId="1053"/>
        </pc:sldMkLst>
        <pc:spChg chg="mod">
          <ac:chgData name="Filip Boen" userId="f3ba5a88-dbd6-47dd-871a-e364d5b391b4" providerId="ADAL" clId="{98534253-87D3-48CC-8FAE-A5F5D199B356}" dt="2022-06-13T10:17:00.574" v="8686" actId="113"/>
          <ac:spMkLst>
            <pc:docMk/>
            <pc:sldMk cId="1271171560" sldId="1053"/>
            <ac:spMk id="8" creationId="{68AF17C5-4836-46DA-81D6-58CE7E079EF5}"/>
          </ac:spMkLst>
        </pc:spChg>
        <pc:picChg chg="mod">
          <ac:chgData name="Filip Boen" userId="f3ba5a88-dbd6-47dd-871a-e364d5b391b4" providerId="ADAL" clId="{98534253-87D3-48CC-8FAE-A5F5D199B356}" dt="2022-06-13T09:09:19.891" v="2500" actId="1076"/>
          <ac:picMkLst>
            <pc:docMk/>
            <pc:sldMk cId="1271171560" sldId="1053"/>
            <ac:picMk id="2050" creationId="{661D9799-1A08-4374-BD01-0FE133F2E209}"/>
          </ac:picMkLst>
        </pc:picChg>
      </pc:sldChg>
      <pc:sldChg chg="addSp delSp modSp modNotes">
        <pc:chgData name="Filip Boen" userId="f3ba5a88-dbd6-47dd-871a-e364d5b391b4" providerId="ADAL" clId="{98534253-87D3-48CC-8FAE-A5F5D199B356}" dt="2022-06-13T10:17:08.780" v="8687" actId="113"/>
        <pc:sldMkLst>
          <pc:docMk/>
          <pc:sldMk cId="2132113104" sldId="1113"/>
        </pc:sldMkLst>
        <pc:spChg chg="mod">
          <ac:chgData name="Filip Boen" userId="f3ba5a88-dbd6-47dd-871a-e364d5b391b4" providerId="ADAL" clId="{98534253-87D3-48CC-8FAE-A5F5D199B356}" dt="2022-06-13T10:17:08.780" v="8687" actId="113"/>
          <ac:spMkLst>
            <pc:docMk/>
            <pc:sldMk cId="2132113104" sldId="1113"/>
            <ac:spMk id="8" creationId="{68AF17C5-4836-46DA-81D6-58CE7E079EF5}"/>
          </ac:spMkLst>
        </pc:spChg>
        <pc:picChg chg="add del mod">
          <ac:chgData name="Filip Boen" userId="f3ba5a88-dbd6-47dd-871a-e364d5b391b4" providerId="ADAL" clId="{98534253-87D3-48CC-8FAE-A5F5D199B356}" dt="2022-06-13T08:47:44.409" v="642"/>
          <ac:picMkLst>
            <pc:docMk/>
            <pc:sldMk cId="2132113104" sldId="1113"/>
            <ac:picMk id="1026" creationId="{DF714670-7947-46B5-8E81-7CADCFBF5A54}"/>
          </ac:picMkLst>
        </pc:picChg>
        <pc:picChg chg="add del mod">
          <ac:chgData name="Filip Boen" userId="f3ba5a88-dbd6-47dd-871a-e364d5b391b4" providerId="ADAL" clId="{98534253-87D3-48CC-8FAE-A5F5D199B356}" dt="2022-06-13T08:48:15.201" v="665"/>
          <ac:picMkLst>
            <pc:docMk/>
            <pc:sldMk cId="2132113104" sldId="1113"/>
            <ac:picMk id="1028" creationId="{5C29C4A1-94AB-4DE5-AF17-2DA8240506A6}"/>
          </ac:picMkLst>
        </pc:picChg>
        <pc:picChg chg="add del mod">
          <ac:chgData name="Filip Boen" userId="f3ba5a88-dbd6-47dd-871a-e364d5b391b4" providerId="ADAL" clId="{98534253-87D3-48CC-8FAE-A5F5D199B356}" dt="2022-06-13T08:49:33.515" v="708"/>
          <ac:picMkLst>
            <pc:docMk/>
            <pc:sldMk cId="2132113104" sldId="1113"/>
            <ac:picMk id="1030" creationId="{917DB845-6DBD-408E-9E8B-E2143BBADDFF}"/>
          </ac:picMkLst>
        </pc:picChg>
        <pc:picChg chg="add mod">
          <ac:chgData name="Filip Boen" userId="f3ba5a88-dbd6-47dd-871a-e364d5b391b4" providerId="ADAL" clId="{98534253-87D3-48CC-8FAE-A5F5D199B356}" dt="2022-06-13T08:49:51.073" v="730" actId="14861"/>
          <ac:picMkLst>
            <pc:docMk/>
            <pc:sldMk cId="2132113104" sldId="1113"/>
            <ac:picMk id="1032" creationId="{6E963017-BF17-4955-8BFC-385412D190CA}"/>
          </ac:picMkLst>
        </pc:picChg>
      </pc:sldChg>
      <pc:sldChg chg="modSp modNotes">
        <pc:chgData name="Filip Boen" userId="f3ba5a88-dbd6-47dd-871a-e364d5b391b4" providerId="ADAL" clId="{98534253-87D3-48CC-8FAE-A5F5D199B356}" dt="2022-06-13T10:21:45.166" v="8772" actId="20577"/>
        <pc:sldMkLst>
          <pc:docMk/>
          <pc:sldMk cId="3427482237" sldId="1114"/>
        </pc:sldMkLst>
        <pc:spChg chg="mod">
          <ac:chgData name="Filip Boen" userId="f3ba5a88-dbd6-47dd-871a-e364d5b391b4" providerId="ADAL" clId="{98534253-87D3-48CC-8FAE-A5F5D199B356}" dt="2022-06-13T10:21:45.166" v="8772" actId="20577"/>
          <ac:spMkLst>
            <pc:docMk/>
            <pc:sldMk cId="3427482237" sldId="1114"/>
            <ac:spMk id="8" creationId="{68AF17C5-4836-46DA-81D6-58CE7E079EF5}"/>
          </ac:spMkLst>
        </pc:spChg>
      </pc:sldChg>
      <pc:sldChg chg="modSp modNotes modNotesTx">
        <pc:chgData name="Filip Boen" userId="f3ba5a88-dbd6-47dd-871a-e364d5b391b4" providerId="ADAL" clId="{98534253-87D3-48CC-8FAE-A5F5D199B356}" dt="2022-06-13T09:15:17.537" v="3244" actId="20577"/>
        <pc:sldMkLst>
          <pc:docMk/>
          <pc:sldMk cId="608851523" sldId="1115"/>
        </pc:sldMkLst>
        <pc:spChg chg="mod">
          <ac:chgData name="Filip Boen" userId="f3ba5a88-dbd6-47dd-871a-e364d5b391b4" providerId="ADAL" clId="{98534253-87D3-48CC-8FAE-A5F5D199B356}" dt="2022-06-13T09:15:17.537" v="3244" actId="20577"/>
          <ac:spMkLst>
            <pc:docMk/>
            <pc:sldMk cId="608851523" sldId="1115"/>
            <ac:spMk id="8" creationId="{68AF17C5-4836-46DA-81D6-58CE7E079EF5}"/>
          </ac:spMkLst>
        </pc:spChg>
      </pc:sldChg>
      <pc:sldChg chg="addSp modSp modNotes modNotesTx">
        <pc:chgData name="Filip Boen" userId="f3ba5a88-dbd6-47dd-871a-e364d5b391b4" providerId="ADAL" clId="{98534253-87D3-48CC-8FAE-A5F5D199B356}" dt="2022-06-13T09:31:13.990" v="4531" actId="1076"/>
        <pc:sldMkLst>
          <pc:docMk/>
          <pc:sldMk cId="304327996" sldId="1116"/>
        </pc:sldMkLst>
        <pc:spChg chg="mod">
          <ac:chgData name="Filip Boen" userId="f3ba5a88-dbd6-47dd-871a-e364d5b391b4" providerId="ADAL" clId="{98534253-87D3-48CC-8FAE-A5F5D199B356}" dt="2022-06-13T09:24:53.718" v="4128" actId="207"/>
          <ac:spMkLst>
            <pc:docMk/>
            <pc:sldMk cId="304327996" sldId="1116"/>
            <ac:spMk id="8" creationId="{68AF17C5-4836-46DA-81D6-58CE7E079EF5}"/>
          </ac:spMkLst>
        </pc:spChg>
        <pc:picChg chg="add mod">
          <ac:chgData name="Filip Boen" userId="f3ba5a88-dbd6-47dd-871a-e364d5b391b4" providerId="ADAL" clId="{98534253-87D3-48CC-8FAE-A5F5D199B356}" dt="2022-06-13T09:31:13.990" v="4531" actId="1076"/>
          <ac:picMkLst>
            <pc:docMk/>
            <pc:sldMk cId="304327996" sldId="1116"/>
            <ac:picMk id="2050" creationId="{01D86187-AADA-4C30-BB5F-84FB9E052F96}"/>
          </ac:picMkLst>
        </pc:picChg>
      </pc:sldChg>
      <pc:sldChg chg="modSp modNotes">
        <pc:chgData name="Filip Boen" userId="f3ba5a88-dbd6-47dd-871a-e364d5b391b4" providerId="ADAL" clId="{98534253-87D3-48CC-8FAE-A5F5D199B356}" dt="2022-06-13T09:29:54.415" v="4527" actId="207"/>
        <pc:sldMkLst>
          <pc:docMk/>
          <pc:sldMk cId="29773623" sldId="1117"/>
        </pc:sldMkLst>
        <pc:spChg chg="mod">
          <ac:chgData name="Filip Boen" userId="f3ba5a88-dbd6-47dd-871a-e364d5b391b4" providerId="ADAL" clId="{98534253-87D3-48CC-8FAE-A5F5D199B356}" dt="2022-06-13T09:29:54.415" v="4527" actId="207"/>
          <ac:spMkLst>
            <pc:docMk/>
            <pc:sldMk cId="29773623" sldId="1117"/>
            <ac:spMk id="8" creationId="{68AF17C5-4836-46DA-81D6-58CE7E079EF5}"/>
          </ac:spMkLst>
        </pc:spChg>
      </pc:sldChg>
      <pc:sldChg chg="addSp delSp modSp modNotes modNotesTx">
        <pc:chgData name="Filip Boen" userId="f3ba5a88-dbd6-47dd-871a-e364d5b391b4" providerId="ADAL" clId="{98534253-87D3-48CC-8FAE-A5F5D199B356}" dt="2022-06-13T10:20:38.863" v="8763" actId="113"/>
        <pc:sldMkLst>
          <pc:docMk/>
          <pc:sldMk cId="2212652747" sldId="1118"/>
        </pc:sldMkLst>
        <pc:spChg chg="mod">
          <ac:chgData name="Filip Boen" userId="f3ba5a88-dbd6-47dd-871a-e364d5b391b4" providerId="ADAL" clId="{98534253-87D3-48CC-8FAE-A5F5D199B356}" dt="2022-06-13T10:20:38.863" v="8763" actId="113"/>
          <ac:spMkLst>
            <pc:docMk/>
            <pc:sldMk cId="2212652747" sldId="1118"/>
            <ac:spMk id="8" creationId="{68AF17C5-4836-46DA-81D6-58CE7E079EF5}"/>
          </ac:spMkLst>
        </pc:spChg>
        <pc:picChg chg="add del mod">
          <ac:chgData name="Filip Boen" userId="f3ba5a88-dbd6-47dd-871a-e364d5b391b4" providerId="ADAL" clId="{98534253-87D3-48CC-8FAE-A5F5D199B356}" dt="2022-06-13T08:40:57.280" v="17"/>
          <ac:picMkLst>
            <pc:docMk/>
            <pc:sldMk cId="2212652747" sldId="1118"/>
            <ac:picMk id="4" creationId="{A51E7F96-4D00-444A-8AE4-29454FD4199B}"/>
          </ac:picMkLst>
        </pc:picChg>
      </pc:sldChg>
      <pc:sldChg chg="addSp modSp modNotes modNotesTx">
        <pc:chgData name="Filip Boen" userId="f3ba5a88-dbd6-47dd-871a-e364d5b391b4" providerId="ADAL" clId="{98534253-87D3-48CC-8FAE-A5F5D199B356}" dt="2022-06-13T09:39:13.547" v="5526" actId="1076"/>
        <pc:sldMkLst>
          <pc:docMk/>
          <pc:sldMk cId="611640218" sldId="1119"/>
        </pc:sldMkLst>
        <pc:spChg chg="mod">
          <ac:chgData name="Filip Boen" userId="f3ba5a88-dbd6-47dd-871a-e364d5b391b4" providerId="ADAL" clId="{98534253-87D3-48CC-8FAE-A5F5D199B356}" dt="2022-06-13T09:37:33.112" v="5470" actId="255"/>
          <ac:spMkLst>
            <pc:docMk/>
            <pc:sldMk cId="611640218" sldId="1119"/>
            <ac:spMk id="8" creationId="{68AF17C5-4836-46DA-81D6-58CE7E079EF5}"/>
          </ac:spMkLst>
        </pc:spChg>
        <pc:picChg chg="add mod">
          <ac:chgData name="Filip Boen" userId="f3ba5a88-dbd6-47dd-871a-e364d5b391b4" providerId="ADAL" clId="{98534253-87D3-48CC-8FAE-A5F5D199B356}" dt="2022-06-13T09:39:11.867" v="5525" actId="14100"/>
          <ac:picMkLst>
            <pc:docMk/>
            <pc:sldMk cId="611640218" sldId="1119"/>
            <ac:picMk id="3074" creationId="{B22D60F1-8A5C-4FDE-BE14-67500D4A2C93}"/>
          </ac:picMkLst>
        </pc:picChg>
        <pc:picChg chg="add mod">
          <ac:chgData name="Filip Boen" userId="f3ba5a88-dbd6-47dd-871a-e364d5b391b4" providerId="ADAL" clId="{98534253-87D3-48CC-8FAE-A5F5D199B356}" dt="2022-06-13T09:39:13.547" v="5526" actId="1076"/>
          <ac:picMkLst>
            <pc:docMk/>
            <pc:sldMk cId="611640218" sldId="1119"/>
            <ac:picMk id="3076" creationId="{493BDB35-C3CD-4214-BC2A-010C6FA79877}"/>
          </ac:picMkLst>
        </pc:picChg>
      </pc:sldChg>
      <pc:sldChg chg="modSp modNotes modNotesTx">
        <pc:chgData name="Filip Boen" userId="f3ba5a88-dbd6-47dd-871a-e364d5b391b4" providerId="ADAL" clId="{98534253-87D3-48CC-8FAE-A5F5D199B356}" dt="2022-06-13T10:20:22.213" v="8762" actId="114"/>
        <pc:sldMkLst>
          <pc:docMk/>
          <pc:sldMk cId="766743549" sldId="1120"/>
        </pc:sldMkLst>
        <pc:spChg chg="mod">
          <ac:chgData name="Filip Boen" userId="f3ba5a88-dbd6-47dd-871a-e364d5b391b4" providerId="ADAL" clId="{98534253-87D3-48CC-8FAE-A5F5D199B356}" dt="2022-06-13T10:20:22.213" v="8762" actId="114"/>
          <ac:spMkLst>
            <pc:docMk/>
            <pc:sldMk cId="766743549" sldId="1120"/>
            <ac:spMk id="8" creationId="{68AF17C5-4836-46DA-81D6-58CE7E079EF5}"/>
          </ac:spMkLst>
        </pc:spChg>
      </pc:sldChg>
      <pc:sldChg chg="addSp delSp modSp">
        <pc:chgData name="Filip Boen" userId="f3ba5a88-dbd6-47dd-871a-e364d5b391b4" providerId="ADAL" clId="{98534253-87D3-48CC-8FAE-A5F5D199B356}" dt="2022-06-13T08:41:37.402" v="41" actId="14100"/>
        <pc:sldMkLst>
          <pc:docMk/>
          <pc:sldMk cId="153451157" sldId="1121"/>
        </pc:sldMkLst>
        <pc:picChg chg="add del mod">
          <ac:chgData name="Filip Boen" userId="f3ba5a88-dbd6-47dd-871a-e364d5b391b4" providerId="ADAL" clId="{98534253-87D3-48CC-8FAE-A5F5D199B356}" dt="2022-06-13T08:38:48.276" v="11"/>
          <ac:picMkLst>
            <pc:docMk/>
            <pc:sldMk cId="153451157" sldId="1121"/>
            <ac:picMk id="3" creationId="{ACAE71FC-5B7E-4E6F-AF0D-4F4C1E8733B9}"/>
          </ac:picMkLst>
        </pc:picChg>
        <pc:picChg chg="add mod">
          <ac:chgData name="Filip Boen" userId="f3ba5a88-dbd6-47dd-871a-e364d5b391b4" providerId="ADAL" clId="{98534253-87D3-48CC-8FAE-A5F5D199B356}" dt="2022-06-13T08:41:37.402" v="41" actId="14100"/>
          <ac:picMkLst>
            <pc:docMk/>
            <pc:sldMk cId="153451157" sldId="1121"/>
            <ac:picMk id="7" creationId="{C8891C5D-7428-4F92-B63B-5D00E55F30FC}"/>
          </ac:picMkLst>
        </pc:picChg>
      </pc:sldChg>
      <pc:sldChg chg="addSp delSp modSp modNotes">
        <pc:chgData name="Filip Boen" userId="f3ba5a88-dbd6-47dd-871a-e364d5b391b4" providerId="ADAL" clId="{98534253-87D3-48CC-8FAE-A5F5D199B356}" dt="2022-06-13T10:18:35.424" v="8699" actId="113"/>
        <pc:sldMkLst>
          <pc:docMk/>
          <pc:sldMk cId="2710893798" sldId="1122"/>
        </pc:sldMkLst>
        <pc:spChg chg="add del mod">
          <ac:chgData name="Filip Boen" userId="f3ba5a88-dbd6-47dd-871a-e364d5b391b4" providerId="ADAL" clId="{98534253-87D3-48CC-8FAE-A5F5D199B356}" dt="2022-06-13T09:53:42.742" v="6513"/>
          <ac:spMkLst>
            <pc:docMk/>
            <pc:sldMk cId="2710893798" sldId="1122"/>
            <ac:spMk id="2" creationId="{074B577D-EDC5-4918-BE39-FC1CF90AA220}"/>
          </ac:spMkLst>
        </pc:spChg>
        <pc:spChg chg="mod">
          <ac:chgData name="Filip Boen" userId="f3ba5a88-dbd6-47dd-871a-e364d5b391b4" providerId="ADAL" clId="{98534253-87D3-48CC-8FAE-A5F5D199B356}" dt="2022-06-13T10:18:35.424" v="8699" actId="113"/>
          <ac:spMkLst>
            <pc:docMk/>
            <pc:sldMk cId="2710893798" sldId="1122"/>
            <ac:spMk id="8" creationId="{68AF17C5-4836-46DA-81D6-58CE7E079EF5}"/>
          </ac:spMkLst>
        </pc:spChg>
      </pc:sldChg>
      <pc:sldChg chg="addSp modSp add">
        <pc:chgData name="Filip Boen" userId="f3ba5a88-dbd6-47dd-871a-e364d5b391b4" providerId="ADAL" clId="{98534253-87D3-48CC-8FAE-A5F5D199B356}" dt="2022-06-13T09:07:31.041" v="2498" actId="122"/>
        <pc:sldMkLst>
          <pc:docMk/>
          <pc:sldMk cId="3742860918" sldId="1123"/>
        </pc:sldMkLst>
        <pc:spChg chg="add mod">
          <ac:chgData name="Filip Boen" userId="f3ba5a88-dbd6-47dd-871a-e364d5b391b4" providerId="ADAL" clId="{98534253-87D3-48CC-8FAE-A5F5D199B356}" dt="2022-06-13T09:07:31.041" v="2498" actId="122"/>
          <ac:spMkLst>
            <pc:docMk/>
            <pc:sldMk cId="3742860918" sldId="1123"/>
            <ac:spMk id="7" creationId="{FF443FF2-0E30-497D-B57A-63E8CAECF67B}"/>
          </ac:spMkLst>
        </pc:spChg>
        <pc:picChg chg="mod">
          <ac:chgData name="Filip Boen" userId="f3ba5a88-dbd6-47dd-871a-e364d5b391b4" providerId="ADAL" clId="{98534253-87D3-48CC-8FAE-A5F5D199B356}" dt="2022-06-13T09:06:11.558" v="2377" actId="14861"/>
          <ac:picMkLst>
            <pc:docMk/>
            <pc:sldMk cId="3742860918" sldId="1123"/>
            <ac:picMk id="6" creationId="{12C8DDCE-7C31-4C48-96A0-5DAE8E564DBB}"/>
          </ac:picMkLst>
        </pc:picChg>
      </pc:sldChg>
      <pc:sldChg chg="addSp delSp modSp add del ord">
        <pc:chgData name="Filip Boen" userId="f3ba5a88-dbd6-47dd-871a-e364d5b391b4" providerId="ADAL" clId="{98534253-87D3-48CC-8FAE-A5F5D199B356}" dt="2022-06-13T10:03:38.150" v="7660" actId="14861"/>
        <pc:sldMkLst>
          <pc:docMk/>
          <pc:sldMk cId="4175023397" sldId="1124"/>
        </pc:sldMkLst>
        <pc:spChg chg="del">
          <ac:chgData name="Filip Boen" userId="f3ba5a88-dbd6-47dd-871a-e364d5b391b4" providerId="ADAL" clId="{98534253-87D3-48CC-8FAE-A5F5D199B356}" dt="2022-06-13T10:03:30.001" v="7643"/>
          <ac:spMkLst>
            <pc:docMk/>
            <pc:sldMk cId="4175023397" sldId="1124"/>
            <ac:spMk id="2" creationId="{FDFE7D16-E9BA-419F-8CA9-A1EF2EE3A457}"/>
          </ac:spMkLst>
        </pc:spChg>
        <pc:spChg chg="del">
          <ac:chgData name="Filip Boen" userId="f3ba5a88-dbd6-47dd-871a-e364d5b391b4" providerId="ADAL" clId="{98534253-87D3-48CC-8FAE-A5F5D199B356}" dt="2022-06-13T10:03:32.015" v="7644"/>
          <ac:spMkLst>
            <pc:docMk/>
            <pc:sldMk cId="4175023397" sldId="1124"/>
            <ac:spMk id="3" creationId="{329650D9-4A98-407B-A787-CCFDC76AC9A9}"/>
          </ac:spMkLst>
        </pc:spChg>
        <pc:spChg chg="del">
          <ac:chgData name="Filip Boen" userId="f3ba5a88-dbd6-47dd-871a-e364d5b391b4" providerId="ADAL" clId="{98534253-87D3-48CC-8FAE-A5F5D199B356}" dt="2022-06-13T10:03:34.999" v="7645"/>
          <ac:spMkLst>
            <pc:docMk/>
            <pc:sldMk cId="4175023397" sldId="1124"/>
            <ac:spMk id="4" creationId="{5E5FFF23-28C2-4653-BFB1-7E7F70DD02EA}"/>
          </ac:spMkLst>
        </pc:spChg>
        <pc:spChg chg="add mod">
          <ac:chgData name="Filip Boen" userId="f3ba5a88-dbd6-47dd-871a-e364d5b391b4" providerId="ADAL" clId="{98534253-87D3-48CC-8FAE-A5F5D199B356}" dt="2022-06-13T10:03:26.417" v="7642" actId="20577"/>
          <ac:spMkLst>
            <pc:docMk/>
            <pc:sldMk cId="4175023397" sldId="1124"/>
            <ac:spMk id="7" creationId="{A93352BE-341D-4778-AED5-5102EA9619EF}"/>
          </ac:spMkLst>
        </pc:spChg>
        <pc:picChg chg="add mod">
          <ac:chgData name="Filip Boen" userId="f3ba5a88-dbd6-47dd-871a-e364d5b391b4" providerId="ADAL" clId="{98534253-87D3-48CC-8FAE-A5F5D199B356}" dt="2022-06-13T10:03:38.150" v="7660" actId="14861"/>
          <ac:picMkLst>
            <pc:docMk/>
            <pc:sldMk cId="4175023397" sldId="1124"/>
            <ac:picMk id="6" creationId="{584B4526-A984-46DC-AD03-DAEF716785FB}"/>
          </ac:picMkLst>
        </pc:picChg>
      </pc:sldChg>
      <pc:sldChg chg="modSp add modNotes modNotesTx">
        <pc:chgData name="Filip Boen" userId="f3ba5a88-dbd6-47dd-871a-e364d5b391b4" providerId="ADAL" clId="{98534253-87D3-48CC-8FAE-A5F5D199B356}" dt="2022-06-13T10:21:12.800" v="8767" actId="113"/>
        <pc:sldMkLst>
          <pc:docMk/>
          <pc:sldMk cId="2096854366" sldId="1125"/>
        </pc:sldMkLst>
        <pc:spChg chg="mod">
          <ac:chgData name="Filip Boen" userId="f3ba5a88-dbd6-47dd-871a-e364d5b391b4" providerId="ADAL" clId="{98534253-87D3-48CC-8FAE-A5F5D199B356}" dt="2022-06-13T10:21:12.800" v="8767" actId="113"/>
          <ac:spMkLst>
            <pc:docMk/>
            <pc:sldMk cId="2096854366" sldId="1125"/>
            <ac:spMk id="8" creationId="{68AF17C5-4836-46DA-81D6-58CE7E079EF5}"/>
          </ac:spMkLst>
        </pc:spChg>
      </pc:sldChg>
      <pc:sldChg chg="modSp add modNotes modNotesTx">
        <pc:chgData name="Filip Boen" userId="f3ba5a88-dbd6-47dd-871a-e364d5b391b4" providerId="ADAL" clId="{98534253-87D3-48CC-8FAE-A5F5D199B356}" dt="2022-06-13T10:20:07.522" v="8760" actId="113"/>
        <pc:sldMkLst>
          <pc:docMk/>
          <pc:sldMk cId="38981360" sldId="1126"/>
        </pc:sldMkLst>
        <pc:spChg chg="mod">
          <ac:chgData name="Filip Boen" userId="f3ba5a88-dbd6-47dd-871a-e364d5b391b4" providerId="ADAL" clId="{98534253-87D3-48CC-8FAE-A5F5D199B356}" dt="2022-06-13T10:20:07.522" v="8760" actId="113"/>
          <ac:spMkLst>
            <pc:docMk/>
            <pc:sldMk cId="38981360" sldId="1126"/>
            <ac:spMk id="9" creationId="{9E1FB00C-FB00-47C6-88BF-17239AD5F695}"/>
          </ac:spMkLst>
        </pc:spChg>
      </pc:sldChg>
    </pc:docChg>
  </pc:docChgLst>
  <pc:docChgLst>
    <pc:chgData name="Filip Boen" userId="f3ba5a88-dbd6-47dd-871a-e364d5b391b4" providerId="ADAL" clId="{DC61A731-DBC2-40CA-8D56-4BF5C3A345E1}"/>
    <pc:docChg chg="custSel addSld delSld modSld">
      <pc:chgData name="Filip Boen" userId="f3ba5a88-dbd6-47dd-871a-e364d5b391b4" providerId="ADAL" clId="{DC61A731-DBC2-40CA-8D56-4BF5C3A345E1}" dt="2022-06-03T02:13:34.852" v="873" actId="14861"/>
      <pc:docMkLst>
        <pc:docMk/>
      </pc:docMkLst>
      <pc:sldChg chg="addSp delSp modSp">
        <pc:chgData name="Filip Boen" userId="f3ba5a88-dbd6-47dd-871a-e364d5b391b4" providerId="ADAL" clId="{DC61A731-DBC2-40CA-8D56-4BF5C3A345E1}" dt="2022-06-03T02:12:57.575" v="861" actId="14861"/>
        <pc:sldMkLst>
          <pc:docMk/>
          <pc:sldMk cId="3120472011" sldId="500"/>
        </pc:sldMkLst>
        <pc:spChg chg="mod">
          <ac:chgData name="Filip Boen" userId="f3ba5a88-dbd6-47dd-871a-e364d5b391b4" providerId="ADAL" clId="{DC61A731-DBC2-40CA-8D56-4BF5C3A345E1}" dt="2022-06-03T01:56:03.243" v="238" actId="20577"/>
          <ac:spMkLst>
            <pc:docMk/>
            <pc:sldMk cId="3120472011" sldId="500"/>
            <ac:spMk id="10" creationId="{00000000-0000-0000-0000-000000000000}"/>
          </ac:spMkLst>
        </pc:spChg>
        <pc:spChg chg="mod">
          <ac:chgData name="Filip Boen" userId="f3ba5a88-dbd6-47dd-871a-e364d5b391b4" providerId="ADAL" clId="{DC61A731-DBC2-40CA-8D56-4BF5C3A345E1}" dt="2022-06-03T02:10:59.279" v="839" actId="20577"/>
          <ac:spMkLst>
            <pc:docMk/>
            <pc:sldMk cId="3120472011" sldId="500"/>
            <ac:spMk id="16" creationId="{00000000-0000-0000-0000-000000000000}"/>
          </ac:spMkLst>
        </pc:spChg>
        <pc:picChg chg="add mod">
          <ac:chgData name="Filip Boen" userId="f3ba5a88-dbd6-47dd-871a-e364d5b391b4" providerId="ADAL" clId="{DC61A731-DBC2-40CA-8D56-4BF5C3A345E1}" dt="2022-06-03T02:12:57.575" v="861" actId="14861"/>
          <ac:picMkLst>
            <pc:docMk/>
            <pc:sldMk cId="3120472011" sldId="500"/>
            <ac:picMk id="2" creationId="{0079E45A-2C3C-4563-B18C-AE490D339E15}"/>
          </ac:picMkLst>
        </pc:picChg>
        <pc:picChg chg="del">
          <ac:chgData name="Filip Boen" userId="f3ba5a88-dbd6-47dd-871a-e364d5b391b4" providerId="ADAL" clId="{DC61A731-DBC2-40CA-8D56-4BF5C3A345E1}" dt="2022-06-03T01:56:24.201" v="239"/>
          <ac:picMkLst>
            <pc:docMk/>
            <pc:sldMk cId="3120472011" sldId="500"/>
            <ac:picMk id="1026" creationId="{2DCFBFBB-7793-47A7-B7E3-9BE4127C2FF7}"/>
          </ac:picMkLst>
        </pc:picChg>
      </pc:sldChg>
      <pc:sldChg chg="addSp modSp modNotesTx">
        <pc:chgData name="Filip Boen" userId="f3ba5a88-dbd6-47dd-871a-e364d5b391b4" providerId="ADAL" clId="{DC61A731-DBC2-40CA-8D56-4BF5C3A345E1}" dt="2022-06-03T02:13:34.852" v="873" actId="14861"/>
        <pc:sldMkLst>
          <pc:docMk/>
          <pc:sldMk cId="1271171560" sldId="1053"/>
        </pc:sldMkLst>
        <pc:spChg chg="mod">
          <ac:chgData name="Filip Boen" userId="f3ba5a88-dbd6-47dd-871a-e364d5b391b4" providerId="ADAL" clId="{DC61A731-DBC2-40CA-8D56-4BF5C3A345E1}" dt="2022-06-03T01:57:08.537" v="281" actId="20577"/>
          <ac:spMkLst>
            <pc:docMk/>
            <pc:sldMk cId="1271171560" sldId="1053"/>
            <ac:spMk id="5" creationId="{2E36572C-7613-4D4D-9C7E-9752C773C584}"/>
          </ac:spMkLst>
        </pc:spChg>
        <pc:spChg chg="add mod">
          <ac:chgData name="Filip Boen" userId="f3ba5a88-dbd6-47dd-871a-e364d5b391b4" providerId="ADAL" clId="{DC61A731-DBC2-40CA-8D56-4BF5C3A345E1}" dt="2022-06-03T01:58:07.415" v="360" actId="20577"/>
          <ac:spMkLst>
            <pc:docMk/>
            <pc:sldMk cId="1271171560" sldId="1053"/>
            <ac:spMk id="7" creationId="{AC9DF786-D788-4787-A942-56710349FDDE}"/>
          </ac:spMkLst>
        </pc:spChg>
        <pc:spChg chg="mod">
          <ac:chgData name="Filip Boen" userId="f3ba5a88-dbd6-47dd-871a-e364d5b391b4" providerId="ADAL" clId="{DC61A731-DBC2-40CA-8D56-4BF5C3A345E1}" dt="2022-06-03T01:56:29.446" v="240"/>
          <ac:spMkLst>
            <pc:docMk/>
            <pc:sldMk cId="1271171560" sldId="1053"/>
            <ac:spMk id="8" creationId="{68AF17C5-4836-46DA-81D6-58CE7E079EF5}"/>
          </ac:spMkLst>
        </pc:spChg>
        <pc:picChg chg="add mod">
          <ac:chgData name="Filip Boen" userId="f3ba5a88-dbd6-47dd-871a-e364d5b391b4" providerId="ADAL" clId="{DC61A731-DBC2-40CA-8D56-4BF5C3A345E1}" dt="2022-06-03T02:13:34.852" v="873" actId="14861"/>
          <ac:picMkLst>
            <pc:docMk/>
            <pc:sldMk cId="1271171560" sldId="1053"/>
            <ac:picMk id="2050" creationId="{661D9799-1A08-4374-BD01-0FE133F2E209}"/>
          </ac:picMkLst>
        </pc:picChg>
      </pc:sldChg>
      <pc:sldChg chg="delSp modSp add modNotes modNotesTx">
        <pc:chgData name="Filip Boen" userId="f3ba5a88-dbd6-47dd-871a-e364d5b391b4" providerId="ADAL" clId="{DC61A731-DBC2-40CA-8D56-4BF5C3A345E1}" dt="2022-06-03T01:58:44.923" v="367" actId="20577"/>
        <pc:sldMkLst>
          <pc:docMk/>
          <pc:sldMk cId="2132113104" sldId="1113"/>
        </pc:sldMkLst>
        <pc:spChg chg="del">
          <ac:chgData name="Filip Boen" userId="f3ba5a88-dbd6-47dd-871a-e364d5b391b4" providerId="ADAL" clId="{DC61A731-DBC2-40CA-8D56-4BF5C3A345E1}" dt="2022-06-03T01:58:41.686" v="366"/>
          <ac:spMkLst>
            <pc:docMk/>
            <pc:sldMk cId="2132113104" sldId="1113"/>
            <ac:spMk id="7" creationId="{AC9DF786-D788-4787-A942-56710349FDDE}"/>
          </ac:spMkLst>
        </pc:spChg>
        <pc:spChg chg="mod">
          <ac:chgData name="Filip Boen" userId="f3ba5a88-dbd6-47dd-871a-e364d5b391b4" providerId="ADAL" clId="{DC61A731-DBC2-40CA-8D56-4BF5C3A345E1}" dt="2022-06-03T01:58:38.086" v="365" actId="1076"/>
          <ac:spMkLst>
            <pc:docMk/>
            <pc:sldMk cId="2132113104" sldId="1113"/>
            <ac:spMk id="8" creationId="{68AF17C5-4836-46DA-81D6-58CE7E079EF5}"/>
          </ac:spMkLst>
        </pc:spChg>
      </pc:sldChg>
      <pc:sldChg chg="modSp add modNotes">
        <pc:chgData name="Filip Boen" userId="f3ba5a88-dbd6-47dd-871a-e364d5b391b4" providerId="ADAL" clId="{DC61A731-DBC2-40CA-8D56-4BF5C3A345E1}" dt="2022-06-03T01:59:57.129" v="430" actId="20577"/>
        <pc:sldMkLst>
          <pc:docMk/>
          <pc:sldMk cId="3427482237" sldId="1114"/>
        </pc:sldMkLst>
        <pc:spChg chg="mod">
          <ac:chgData name="Filip Boen" userId="f3ba5a88-dbd6-47dd-871a-e364d5b391b4" providerId="ADAL" clId="{DC61A731-DBC2-40CA-8D56-4BF5C3A345E1}" dt="2022-06-03T01:59:57.129" v="430" actId="20577"/>
          <ac:spMkLst>
            <pc:docMk/>
            <pc:sldMk cId="3427482237" sldId="1114"/>
            <ac:spMk id="7" creationId="{AC9DF786-D788-4787-A942-56710349FDDE}"/>
          </ac:spMkLst>
        </pc:spChg>
      </pc:sldChg>
      <pc:sldChg chg="modSp add modNotes">
        <pc:chgData name="Filip Boen" userId="f3ba5a88-dbd6-47dd-871a-e364d5b391b4" providerId="ADAL" clId="{DC61A731-DBC2-40CA-8D56-4BF5C3A345E1}" dt="2022-06-03T02:01:17.738" v="490" actId="20577"/>
        <pc:sldMkLst>
          <pc:docMk/>
          <pc:sldMk cId="608851523" sldId="1115"/>
        </pc:sldMkLst>
        <pc:spChg chg="mod">
          <ac:chgData name="Filip Boen" userId="f3ba5a88-dbd6-47dd-871a-e364d5b391b4" providerId="ADAL" clId="{DC61A731-DBC2-40CA-8D56-4BF5C3A345E1}" dt="2022-06-03T02:01:17.738" v="490" actId="20577"/>
          <ac:spMkLst>
            <pc:docMk/>
            <pc:sldMk cId="608851523" sldId="1115"/>
            <ac:spMk id="5" creationId="{2E36572C-7613-4D4D-9C7E-9752C773C584}"/>
          </ac:spMkLst>
        </pc:spChg>
      </pc:sldChg>
      <pc:sldChg chg="modSp add modNotes">
        <pc:chgData name="Filip Boen" userId="f3ba5a88-dbd6-47dd-871a-e364d5b391b4" providerId="ADAL" clId="{DC61A731-DBC2-40CA-8D56-4BF5C3A345E1}" dt="2022-06-03T02:03:41.124" v="654" actId="20577"/>
        <pc:sldMkLst>
          <pc:docMk/>
          <pc:sldMk cId="304327996" sldId="1116"/>
        </pc:sldMkLst>
        <pc:spChg chg="mod">
          <ac:chgData name="Filip Boen" userId="f3ba5a88-dbd6-47dd-871a-e364d5b391b4" providerId="ADAL" clId="{DC61A731-DBC2-40CA-8D56-4BF5C3A345E1}" dt="2022-06-03T02:03:25.643" v="590" actId="1076"/>
          <ac:spMkLst>
            <pc:docMk/>
            <pc:sldMk cId="304327996" sldId="1116"/>
            <ac:spMk id="5" creationId="{2E36572C-7613-4D4D-9C7E-9752C773C584}"/>
          </ac:spMkLst>
        </pc:spChg>
        <pc:spChg chg="mod">
          <ac:chgData name="Filip Boen" userId="f3ba5a88-dbd6-47dd-871a-e364d5b391b4" providerId="ADAL" clId="{DC61A731-DBC2-40CA-8D56-4BF5C3A345E1}" dt="2022-06-03T02:03:41.124" v="654" actId="20577"/>
          <ac:spMkLst>
            <pc:docMk/>
            <pc:sldMk cId="304327996" sldId="1116"/>
            <ac:spMk id="7" creationId="{AC9DF786-D788-4787-A942-56710349FDDE}"/>
          </ac:spMkLst>
        </pc:spChg>
        <pc:spChg chg="mod">
          <ac:chgData name="Filip Boen" userId="f3ba5a88-dbd6-47dd-871a-e364d5b391b4" providerId="ADAL" clId="{DC61A731-DBC2-40CA-8D56-4BF5C3A345E1}" dt="2022-06-03T02:03:16.045" v="589" actId="1076"/>
          <ac:spMkLst>
            <pc:docMk/>
            <pc:sldMk cId="304327996" sldId="1116"/>
            <ac:spMk id="8" creationId="{68AF17C5-4836-46DA-81D6-58CE7E079EF5}"/>
          </ac:spMkLst>
        </pc:spChg>
      </pc:sldChg>
      <pc:sldChg chg="modSp add modNotes modNotesTx">
        <pc:chgData name="Filip Boen" userId="f3ba5a88-dbd6-47dd-871a-e364d5b391b4" providerId="ADAL" clId="{DC61A731-DBC2-40CA-8D56-4BF5C3A345E1}" dt="2022-06-03T02:04:53.968" v="677" actId="6549"/>
        <pc:sldMkLst>
          <pc:docMk/>
          <pc:sldMk cId="29773623" sldId="1117"/>
        </pc:sldMkLst>
        <pc:spChg chg="mod">
          <ac:chgData name="Filip Boen" userId="f3ba5a88-dbd6-47dd-871a-e364d5b391b4" providerId="ADAL" clId="{DC61A731-DBC2-40CA-8D56-4BF5C3A345E1}" dt="2022-06-03T02:04:49.257" v="676" actId="20577"/>
          <ac:spMkLst>
            <pc:docMk/>
            <pc:sldMk cId="29773623" sldId="1117"/>
            <ac:spMk id="7" creationId="{AC9DF786-D788-4787-A942-56710349FDDE}"/>
          </ac:spMkLst>
        </pc:spChg>
      </pc:sldChg>
      <pc:sldChg chg="modSp add modNotes modNotesTx">
        <pc:chgData name="Filip Boen" userId="f3ba5a88-dbd6-47dd-871a-e364d5b391b4" providerId="ADAL" clId="{DC61A731-DBC2-40CA-8D56-4BF5C3A345E1}" dt="2022-06-03T02:05:37.365" v="724" actId="6549"/>
        <pc:sldMkLst>
          <pc:docMk/>
          <pc:sldMk cId="2212652747" sldId="1118"/>
        </pc:sldMkLst>
        <pc:spChg chg="mod">
          <ac:chgData name="Filip Boen" userId="f3ba5a88-dbd6-47dd-871a-e364d5b391b4" providerId="ADAL" clId="{DC61A731-DBC2-40CA-8D56-4BF5C3A345E1}" dt="2022-06-03T02:05:26.087" v="723" actId="20577"/>
          <ac:spMkLst>
            <pc:docMk/>
            <pc:sldMk cId="2212652747" sldId="1118"/>
            <ac:spMk id="7" creationId="{AC9DF786-D788-4787-A942-56710349FDDE}"/>
          </ac:spMkLst>
        </pc:spChg>
      </pc:sldChg>
      <pc:sldChg chg="modSp add modNotes">
        <pc:chgData name="Filip Boen" userId="f3ba5a88-dbd6-47dd-871a-e364d5b391b4" providerId="ADAL" clId="{DC61A731-DBC2-40CA-8D56-4BF5C3A345E1}" dt="2022-06-03T02:06:25.288" v="781" actId="20577"/>
        <pc:sldMkLst>
          <pc:docMk/>
          <pc:sldMk cId="611640218" sldId="1119"/>
        </pc:sldMkLst>
        <pc:spChg chg="mod">
          <ac:chgData name="Filip Boen" userId="f3ba5a88-dbd6-47dd-871a-e364d5b391b4" providerId="ADAL" clId="{DC61A731-DBC2-40CA-8D56-4BF5C3A345E1}" dt="2022-06-03T02:06:25.288" v="781" actId="20577"/>
          <ac:spMkLst>
            <pc:docMk/>
            <pc:sldMk cId="611640218" sldId="1119"/>
            <ac:spMk id="7" creationId="{AC9DF786-D788-4787-A942-56710349FDDE}"/>
          </ac:spMkLst>
        </pc:spChg>
      </pc:sldChg>
      <pc:sldChg chg="modSp add modNotes modNotesTx">
        <pc:chgData name="Filip Boen" userId="f3ba5a88-dbd6-47dd-871a-e364d5b391b4" providerId="ADAL" clId="{DC61A731-DBC2-40CA-8D56-4BF5C3A345E1}" dt="2022-06-03T02:07:11.957" v="788" actId="6549"/>
        <pc:sldMkLst>
          <pc:docMk/>
          <pc:sldMk cId="766743549" sldId="1120"/>
        </pc:sldMkLst>
        <pc:spChg chg="mod">
          <ac:chgData name="Filip Boen" userId="f3ba5a88-dbd6-47dd-871a-e364d5b391b4" providerId="ADAL" clId="{DC61A731-DBC2-40CA-8D56-4BF5C3A345E1}" dt="2022-06-03T02:07:06.270" v="787" actId="20577"/>
          <ac:spMkLst>
            <pc:docMk/>
            <pc:sldMk cId="766743549" sldId="1120"/>
            <ac:spMk id="7" creationId="{AC9DF786-D788-4787-A942-56710349FDDE}"/>
          </ac:spMkLst>
        </pc:spChg>
      </pc:sldChg>
      <pc:sldChg chg="addSp delSp modSp add">
        <pc:chgData name="Filip Boen" userId="f3ba5a88-dbd6-47dd-871a-e364d5b391b4" providerId="ADAL" clId="{DC61A731-DBC2-40CA-8D56-4BF5C3A345E1}" dt="2022-06-03T02:11:36.977" v="843"/>
        <pc:sldMkLst>
          <pc:docMk/>
          <pc:sldMk cId="153451157" sldId="1121"/>
        </pc:sldMkLst>
        <pc:spChg chg="del">
          <ac:chgData name="Filip Boen" userId="f3ba5a88-dbd6-47dd-871a-e364d5b391b4" providerId="ADAL" clId="{DC61A731-DBC2-40CA-8D56-4BF5C3A345E1}" dt="2022-06-03T02:11:31.868" v="841"/>
          <ac:spMkLst>
            <pc:docMk/>
            <pc:sldMk cId="153451157" sldId="1121"/>
            <ac:spMk id="2" creationId="{2B0A70C4-2B7F-4105-88DA-E196ACE93311}"/>
          </ac:spMkLst>
        </pc:spChg>
        <pc:spChg chg="del">
          <ac:chgData name="Filip Boen" userId="f3ba5a88-dbd6-47dd-871a-e364d5b391b4" providerId="ADAL" clId="{DC61A731-DBC2-40CA-8D56-4BF5C3A345E1}" dt="2022-06-03T02:11:33.848" v="842"/>
          <ac:spMkLst>
            <pc:docMk/>
            <pc:sldMk cId="153451157" sldId="1121"/>
            <ac:spMk id="3" creationId="{75D7AD39-B21C-467E-A4FE-723E89CB8EBD}"/>
          </ac:spMkLst>
        </pc:spChg>
        <pc:spChg chg="del">
          <ac:chgData name="Filip Boen" userId="f3ba5a88-dbd6-47dd-871a-e364d5b391b4" providerId="ADAL" clId="{DC61A731-DBC2-40CA-8D56-4BF5C3A345E1}" dt="2022-06-03T02:11:36.977" v="843"/>
          <ac:spMkLst>
            <pc:docMk/>
            <pc:sldMk cId="153451157" sldId="1121"/>
            <ac:spMk id="4" creationId="{022D66C8-20CA-45EE-8F0F-3A856A81F222}"/>
          </ac:spMkLst>
        </pc:spChg>
        <pc:picChg chg="add mod">
          <ac:chgData name="Filip Boen" userId="f3ba5a88-dbd6-47dd-871a-e364d5b391b4" providerId="ADAL" clId="{DC61A731-DBC2-40CA-8D56-4BF5C3A345E1}" dt="2022-06-03T02:11:08.796" v="840" actId="1076"/>
          <ac:picMkLst>
            <pc:docMk/>
            <pc:sldMk cId="153451157" sldId="1121"/>
            <ac:picMk id="6" creationId="{9A681183-E746-4154-B119-537B063B37EF}"/>
          </ac:picMkLst>
        </pc:picChg>
      </pc:sldChg>
      <pc:sldChg chg="modSp modNotes">
        <pc:chgData name="Filip Boen" userId="f3ba5a88-dbd6-47dd-871a-e364d5b391b4" providerId="ADAL" clId="{DC61A731-DBC2-40CA-8D56-4BF5C3A345E1}" dt="2022-06-03T02:08:51.106" v="822" actId="20577"/>
        <pc:sldMkLst>
          <pc:docMk/>
          <pc:sldMk cId="2710893798" sldId="1122"/>
        </pc:sldMkLst>
        <pc:spChg chg="mod">
          <ac:chgData name="Filip Boen" userId="f3ba5a88-dbd6-47dd-871a-e364d5b391b4" providerId="ADAL" clId="{DC61A731-DBC2-40CA-8D56-4BF5C3A345E1}" dt="2022-06-03T02:08:51.106" v="822" actId="20577"/>
          <ac:spMkLst>
            <pc:docMk/>
            <pc:sldMk cId="2710893798" sldId="1122"/>
            <ac:spMk id="7" creationId="{AC9DF786-D788-4787-A942-56710349FDDE}"/>
          </ac:spMkLst>
        </pc:spChg>
      </pc:sldChg>
      <pc:sldMasterChg chg="delSldLayout">
        <pc:chgData name="Filip Boen" userId="f3ba5a88-dbd6-47dd-871a-e364d5b391b4" providerId="ADAL" clId="{DC61A731-DBC2-40CA-8D56-4BF5C3A345E1}" dt="2022-06-03T01:56:40.286" v="242" actId="2696"/>
        <pc:sldMasterMkLst>
          <pc:docMk/>
          <pc:sldMasterMk cId="162354441" sldId="2147483969"/>
        </pc:sldMasterMkLst>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17/06/2022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17/06/2022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this chapter, we examine two theoretical approaches to human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that are relevant to sport psychology: </a:t>
            </a:r>
            <a:r>
              <a:rPr lang="en-US" sz="1200" b="0" i="1" u="none" strike="noStrike" kern="1200" baseline="0" dirty="0">
                <a:solidFill>
                  <a:schemeClr val="tx1"/>
                </a:solidFill>
                <a:latin typeface="+mn-lt"/>
                <a:ea typeface="+mn-ea"/>
                <a:cs typeface="+mn-cs"/>
              </a:rPr>
              <a:t>self-determination theory </a:t>
            </a:r>
            <a:r>
              <a:rPr lang="en-US" sz="1200" b="0" i="0" u="none" strike="noStrike" kern="1200" baseline="0" dirty="0">
                <a:solidFill>
                  <a:schemeClr val="tx1"/>
                </a:solidFill>
                <a:latin typeface="+mn-lt"/>
                <a:ea typeface="+mn-ea"/>
                <a:cs typeface="+mn-cs"/>
              </a:rPr>
              <a:t>(SDT) and </a:t>
            </a:r>
            <a:r>
              <a:rPr lang="en-US" sz="1200" b="0" i="1" u="none" strike="noStrike" kern="1200" baseline="0" dirty="0">
                <a:solidFill>
                  <a:schemeClr val="tx1"/>
                </a:solidFill>
                <a:latin typeface="+mn-lt"/>
                <a:ea typeface="+mn-ea"/>
                <a:cs typeface="+mn-cs"/>
              </a:rPr>
              <a:t>the social identity approach </a:t>
            </a:r>
            <a:r>
              <a:rPr lang="en-US" sz="1200" b="0" i="0" u="none" strike="noStrike" kern="1200" baseline="0" dirty="0">
                <a:solidFill>
                  <a:schemeClr val="tx1"/>
                </a:solidFill>
                <a:latin typeface="+mn-lt"/>
                <a:ea typeface="+mn-ea"/>
                <a:cs typeface="+mn-cs"/>
              </a:rPr>
              <a:t>(SIA; comprised of social identity theory, SIT, and self-categorization theory, SCT). Our intent is not to demonstrate the superiority of one approach over the other. Rather, we wish to explore the theories </a:t>
            </a:r>
            <a:r>
              <a:rPr lang="en-US" sz="1200" b="0" i="1" u="none" strike="noStrike" kern="1200" baseline="0" dirty="0">
                <a:solidFill>
                  <a:schemeClr val="tx1"/>
                </a:solidFill>
                <a:latin typeface="+mn-lt"/>
                <a:ea typeface="+mn-ea"/>
                <a:cs typeface="+mn-cs"/>
              </a:rPr>
              <a:t>as theories</a:t>
            </a:r>
            <a:r>
              <a:rPr lang="en-US" sz="1200" b="0" i="0" u="none" strike="noStrike" kern="1200" baseline="0" dirty="0">
                <a:solidFill>
                  <a:schemeClr val="tx1"/>
                </a:solidFill>
                <a:latin typeface="+mn-lt"/>
                <a:ea typeface="+mn-ea"/>
                <a:cs typeface="+mn-cs"/>
              </a:rPr>
              <a:t>, and examine their potential compatibility and points of divergence, particularly with respect to their applicability to sport and exercise. We investigate whether the two can be potentially integrated at specific levels of analysis or whether they are fundamentally incompatible.</a:t>
            </a:r>
          </a:p>
          <a:p>
            <a:r>
              <a:rPr lang="en-US" sz="1200" b="0" i="0" u="none" strike="noStrike" kern="1200" baseline="0" dirty="0">
                <a:solidFill>
                  <a:schemeClr val="tx1"/>
                </a:solidFill>
                <a:latin typeface="+mn-lt"/>
                <a:ea typeface="+mn-ea"/>
                <a:cs typeface="+mn-cs"/>
              </a:rPr>
              <a:t>The question that the reader may be asking, of course, is why we have chosen to make this comparison at all. The relevance of the SIA in the context of this edited volume is clear. However, in championing this relatively new approach within the domain of sport psychology, it </a:t>
            </a:r>
            <a:r>
              <a:rPr lang="en-US" sz="1200" b="0" i="0" u="none" strike="noStrike" kern="1200" baseline="0" dirty="0" err="1">
                <a:solidFill>
                  <a:schemeClr val="tx1"/>
                </a:solidFill>
                <a:latin typeface="+mn-lt"/>
                <a:ea typeface="+mn-ea"/>
                <a:cs typeface="+mn-cs"/>
              </a:rPr>
              <a:t>behoves</a:t>
            </a:r>
            <a:r>
              <a:rPr lang="en-US" sz="1200" b="0" i="0" u="none" strike="noStrike" kern="1200" baseline="0" dirty="0">
                <a:solidFill>
                  <a:schemeClr val="tx1"/>
                </a:solidFill>
                <a:latin typeface="+mn-lt"/>
                <a:ea typeface="+mn-ea"/>
                <a:cs typeface="+mn-cs"/>
              </a:rPr>
              <a:t> us to consider the work that has come before us and the theoretical frameworks that have guided that work. It is for this reason that we have chosen to focus on SDT, given the substantial body of work that has applied this theory to domains of sport and exercise. Indeed, when conducting a literature search prior to writing this chapter, we identified over 200 papers containing both the words ‘self-determination’ and either ‘sport’, ‘athlete’ or ‘coach’ in the title alone (not counting the many other sport-and exercise-related papers that have drawn on SDT as a theoretical framework without mentioning it in the title). In this book as a whole, then, we cannot ignore this substantial body of work, nor pretend that this work has not be conducted. </a:t>
            </a:r>
          </a:p>
          <a:p>
            <a:r>
              <a:rPr lang="en-US" sz="1200" b="0" i="0" u="none" strike="noStrike" kern="1200" baseline="0" dirty="0">
                <a:solidFill>
                  <a:schemeClr val="tx1"/>
                </a:solidFill>
                <a:latin typeface="+mn-lt"/>
                <a:ea typeface="+mn-ea"/>
                <a:cs typeface="+mn-cs"/>
              </a:rPr>
              <a:t>At the same time, in comparing the two theories we were mindful that the sheer weight of evidence will necessarily be on the side of SDT, if only because of the relatively nascent foothold of the SIA within the sport literature. Indeed, comparing theories simply by counting the number of studies that provide support for one or the other, or by assessing the amount of variance accounted for by one theory or another would, ultimately, be of little value. Instead, we take this opportunity to investigate relevant issues at a deeper level by interrogating the two theories’ fundamental assumptions in a way that should help researchers and practitioners choose one over the other as a guiding framework for their future work. To foreshadow our conclusions, we believe that the relative compatibility of the two theories depends both on researchers’ and practitioners’ own level of analysis, and on their theoretical and applied goals. Simply put, the compatibility (or lack of it) depends on the problem one is trying to solve. </a:t>
            </a:r>
            <a:endParaRPr lang="nl-BE" sz="1200" b="0" i="0" u="none" strike="noStrike" kern="1200" baseline="0" dirty="0">
              <a:solidFill>
                <a:schemeClr val="tx1"/>
              </a:solidFill>
              <a:latin typeface="+mn-lt"/>
              <a:ea typeface="+mn-ea"/>
              <a:cs typeface="+mn-cs"/>
            </a:endParaRP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dirty="0"/>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Another key claim is that sport is critical to defining ingroup norms, what we are, and the values that define us. There is, for instance, a large literature on the role of </a:t>
            </a:r>
            <a:r>
              <a:rPr lang="en-US" sz="1200" b="0" i="0" u="none" strike="noStrike" kern="1200" baseline="0" dirty="0" err="1">
                <a:solidFill>
                  <a:schemeClr val="tx1"/>
                </a:solidFill>
                <a:latin typeface="+mn-lt"/>
                <a:ea typeface="+mn-ea"/>
                <a:cs typeface="+mn-cs"/>
              </a:rPr>
              <a:t>organised</a:t>
            </a:r>
            <a:r>
              <a:rPr lang="en-US" sz="1200" b="0" i="0" u="none" strike="noStrike" kern="1200" baseline="0" dirty="0">
                <a:solidFill>
                  <a:schemeClr val="tx1"/>
                </a:solidFill>
                <a:latin typeface="+mn-lt"/>
                <a:ea typeface="+mn-ea"/>
                <a:cs typeface="+mn-cs"/>
              </a:rPr>
              <a:t> sport during the Victorian era in inculcating the values of ‘muscular Christianity’ which made English schoolboys suitable subjects for running the Empire. For instance J. E. C. </a:t>
            </a:r>
            <a:r>
              <a:rPr lang="en-US" sz="1200" b="0" i="0" u="none" strike="noStrike" kern="1200" baseline="0" dirty="0" err="1">
                <a:solidFill>
                  <a:schemeClr val="tx1"/>
                </a:solidFill>
                <a:latin typeface="+mn-lt"/>
                <a:ea typeface="+mn-ea"/>
                <a:cs typeface="+mn-cs"/>
              </a:rPr>
              <a:t>Welldon</a:t>
            </a:r>
            <a:r>
              <a:rPr lang="en-US" sz="1200" b="0" i="0" u="none" strike="noStrike" kern="1200" baseline="0" dirty="0">
                <a:solidFill>
                  <a:schemeClr val="tx1"/>
                </a:solidFill>
                <a:latin typeface="+mn-lt"/>
                <a:ea typeface="+mn-ea"/>
                <a:cs typeface="+mn-cs"/>
              </a:rPr>
              <a:t>, the Headmaster of </a:t>
            </a:r>
            <a:r>
              <a:rPr lang="en-US" sz="1200" b="0" i="0" u="none" strike="noStrike" kern="1200" baseline="0" dirty="0" err="1">
                <a:solidFill>
                  <a:schemeClr val="tx1"/>
                </a:solidFill>
                <a:latin typeface="+mn-lt"/>
                <a:ea typeface="+mn-ea"/>
                <a:cs typeface="+mn-cs"/>
              </a:rPr>
              <a:t>Dulwich</a:t>
            </a:r>
            <a:r>
              <a:rPr lang="en-US" sz="1200" b="0" i="0" u="none" strike="noStrike" kern="1200" baseline="0" dirty="0">
                <a:solidFill>
                  <a:schemeClr val="tx1"/>
                </a:solidFill>
                <a:latin typeface="+mn-lt"/>
                <a:ea typeface="+mn-ea"/>
                <a:cs typeface="+mn-cs"/>
              </a:rPr>
              <a:t> College, asserted: ‘If there is in the British race, as I think there is, a special aptitude for “taking up the white man’s burden” … it may be ascribed, above all other causes, to the spirit of </a:t>
            </a:r>
            <a:r>
              <a:rPr lang="en-US" sz="1200" b="0" i="0" u="none" strike="noStrike" kern="1200" baseline="0" dirty="0" err="1">
                <a:solidFill>
                  <a:schemeClr val="tx1"/>
                </a:solidFill>
                <a:latin typeface="+mn-lt"/>
                <a:ea typeface="+mn-ea"/>
                <a:cs typeface="+mn-cs"/>
              </a:rPr>
              <a:t>organised</a:t>
            </a:r>
            <a:r>
              <a:rPr lang="en-US" sz="1200" b="0" i="0" u="none" strike="noStrike" kern="1200" baseline="0" dirty="0">
                <a:solidFill>
                  <a:schemeClr val="tx1"/>
                </a:solidFill>
                <a:latin typeface="+mn-lt"/>
                <a:ea typeface="+mn-ea"/>
                <a:cs typeface="+mn-cs"/>
              </a:rPr>
              <a:t> games’ (cited in James, 1995, p. 207). Likewise, Cyril Norwood, another prominent Victorian headmaster, explained: ‘You are not learning to win Olympic championships on the Marlborough playing fields. You are learning to serve’ (cited in Mangan, 2013, p. 97). </a:t>
            </a:r>
          </a:p>
          <a:p>
            <a:r>
              <a:rPr lang="en-US" sz="1200" b="0" i="0" u="none" strike="noStrike" kern="1200" baseline="0" dirty="0">
                <a:solidFill>
                  <a:schemeClr val="tx1"/>
                </a:solidFill>
                <a:latin typeface="+mn-lt"/>
                <a:ea typeface="+mn-ea"/>
                <a:cs typeface="+mn-cs"/>
              </a:rPr>
              <a:t>During the 20th century in the United States, sport was used as a way to </a:t>
            </a:r>
            <a:r>
              <a:rPr lang="en-US" sz="1200" b="0" i="0" u="none" strike="noStrike" kern="1200" baseline="0" dirty="0" err="1">
                <a:solidFill>
                  <a:schemeClr val="tx1"/>
                </a:solidFill>
                <a:latin typeface="+mn-lt"/>
                <a:ea typeface="+mn-ea"/>
                <a:cs typeface="+mn-cs"/>
              </a:rPr>
              <a:t>socialise</a:t>
            </a:r>
            <a:r>
              <a:rPr lang="en-US" sz="1200" b="0" i="0" u="none" strike="noStrike" kern="1200" baseline="0" dirty="0">
                <a:solidFill>
                  <a:schemeClr val="tx1"/>
                </a:solidFill>
                <a:latin typeface="+mn-lt"/>
                <a:ea typeface="+mn-ea"/>
                <a:cs typeface="+mn-cs"/>
              </a:rPr>
              <a:t> immigrant children, by teaching </a:t>
            </a:r>
            <a:r>
              <a:rPr lang="en-US" sz="1200" b="0" i="0" u="none" strike="noStrike" kern="1200" baseline="0" dirty="0" err="1">
                <a:solidFill>
                  <a:schemeClr val="tx1"/>
                </a:solidFill>
                <a:latin typeface="+mn-lt"/>
                <a:ea typeface="+mn-ea"/>
                <a:cs typeface="+mn-cs"/>
              </a:rPr>
              <a:t>honour</a:t>
            </a:r>
            <a:r>
              <a:rPr lang="en-US" sz="1200" b="0" i="0" u="none" strike="noStrike" kern="1200" baseline="0" dirty="0">
                <a:solidFill>
                  <a:schemeClr val="tx1"/>
                </a:solidFill>
                <a:latin typeface="+mn-lt"/>
                <a:ea typeface="+mn-ea"/>
                <a:cs typeface="+mn-cs"/>
              </a:rPr>
              <a:t>, obedience and patriotism (</a:t>
            </a:r>
            <a:r>
              <a:rPr lang="en-US" sz="1200" b="0" i="0" u="none" strike="noStrike" kern="1200" baseline="0" dirty="0" err="1">
                <a:solidFill>
                  <a:schemeClr val="tx1"/>
                </a:solidFill>
                <a:latin typeface="+mn-lt"/>
                <a:ea typeface="+mn-ea"/>
                <a:cs typeface="+mn-cs"/>
              </a:rPr>
              <a:t>Gorn</a:t>
            </a:r>
            <a:r>
              <a:rPr lang="en-US" sz="1200" b="0" i="0" u="none" strike="noStrike" kern="1200" baseline="0" dirty="0">
                <a:solidFill>
                  <a:schemeClr val="tx1"/>
                </a:solidFill>
                <a:latin typeface="+mn-lt"/>
                <a:ea typeface="+mn-ea"/>
                <a:cs typeface="+mn-cs"/>
              </a:rPr>
              <a:t> &amp; Goldstein, 1993). Furthermore, recent studies have shown that group dynamics in sport participation can influence positive youth development in areas that include personal and social skills, goal setting and initiative (Bruner, </a:t>
            </a:r>
            <a:r>
              <a:rPr lang="en-US" sz="1200" b="0" i="0" u="none" strike="noStrike" kern="1200" baseline="0" dirty="0" err="1">
                <a:solidFill>
                  <a:schemeClr val="tx1"/>
                </a:solidFill>
                <a:latin typeface="+mn-lt"/>
                <a:ea typeface="+mn-ea"/>
                <a:cs typeface="+mn-cs"/>
              </a:rPr>
              <a:t>Balish</a:t>
            </a:r>
            <a:r>
              <a:rPr lang="en-US" sz="1200" b="0" i="0" u="none" strike="noStrike" kern="1200" baseline="0" dirty="0">
                <a:solidFill>
                  <a:schemeClr val="tx1"/>
                </a:solidFill>
                <a:latin typeface="+mn-lt"/>
                <a:ea typeface="+mn-ea"/>
                <a:cs typeface="+mn-cs"/>
              </a:rPr>
              <a:t> et al., 2017; see Figure 12.1). And so, it is that as a result of the countless hours and extreme dedication to sport that they display, university-level and professional athletes can come to define themselves in terms of their physical prowess and skill. This in turn leads to great difficulty when an athlete experiences injury or termination of their career because, as O’Halloran and Haslam observe in Chapter 16, these injured athletes don’t know how to define themselves beyond sport and in terms other than those of an athlete identity (e.g., in terms of physical prowess; Willard &amp; Lavallee, 2016; </a:t>
            </a:r>
            <a:r>
              <a:rPr lang="en-US" sz="1200" b="0" i="0" u="none" strike="noStrike" kern="1200" baseline="0" dirty="0" err="1">
                <a:solidFill>
                  <a:schemeClr val="tx1"/>
                </a:solidFill>
                <a:latin typeface="+mn-lt"/>
                <a:ea typeface="+mn-ea"/>
                <a:cs typeface="+mn-cs"/>
              </a:rPr>
              <a:t>Wylleman</a:t>
            </a:r>
            <a:r>
              <a:rPr lang="en-US" sz="1200" b="0" i="0" u="none" strike="noStrike" kern="1200" baseline="0" dirty="0">
                <a:solidFill>
                  <a:schemeClr val="tx1"/>
                </a:solidFill>
                <a:latin typeface="+mn-lt"/>
                <a:ea typeface="+mn-ea"/>
                <a:cs typeface="+mn-cs"/>
              </a:rPr>
              <a:t>, Alfermann, &amp; Lavallee, 2004). </a:t>
            </a:r>
          </a:p>
          <a:p>
            <a:r>
              <a:rPr lang="en-US" sz="1200" b="0" i="0" u="none" strike="noStrike" kern="1200" baseline="0" dirty="0">
                <a:solidFill>
                  <a:schemeClr val="tx1"/>
                </a:solidFill>
                <a:latin typeface="+mn-lt"/>
                <a:ea typeface="+mn-ea"/>
                <a:cs typeface="+mn-cs"/>
              </a:rPr>
              <a:t>But if sport has this power to define us, then the question of which sports are played and by whom becomes an issue of great ideological concern and of moral policing. On the one hand, ensuring that the ‘right people’ play the ‘right sports’ is a way of maintaining stereotypes and ensuring that everyone keeps to their allotted place in society. So, to be more concrete, traditional ideas of men being active subjects and women being passive objects is enshrined in the way that masculine sports </a:t>
            </a:r>
            <a:r>
              <a:rPr lang="en-US" sz="1200" b="0" i="0" u="none" strike="noStrike" kern="1200" baseline="0" dirty="0" err="1">
                <a:solidFill>
                  <a:schemeClr val="tx1"/>
                </a:solidFill>
                <a:latin typeface="+mn-lt"/>
                <a:ea typeface="+mn-ea"/>
                <a:cs typeface="+mn-cs"/>
              </a:rPr>
              <a:t>prioritise</a:t>
            </a:r>
            <a:r>
              <a:rPr lang="en-US" sz="1200" b="0" i="0" u="none" strike="noStrike" kern="1200" baseline="0" dirty="0">
                <a:solidFill>
                  <a:schemeClr val="tx1"/>
                </a:solidFill>
                <a:latin typeface="+mn-lt"/>
                <a:ea typeface="+mn-ea"/>
                <a:cs typeface="+mn-cs"/>
              </a:rPr>
              <a:t> physicality and women’s sports value grace. At the same time, when women start playing men’s sports (e.g., rugby) and vice versa (e.g., when men play netball) this can be viewed as absurd or monstrous – as an inversion of the ‘natural order’ of things (</a:t>
            </a:r>
            <a:r>
              <a:rPr lang="en-US" sz="1200" b="0" i="0" u="none" strike="noStrike" kern="1200" baseline="0" dirty="0" err="1">
                <a:solidFill>
                  <a:schemeClr val="tx1"/>
                </a:solidFill>
                <a:latin typeface="+mn-lt"/>
                <a:ea typeface="+mn-ea"/>
                <a:cs typeface="+mn-cs"/>
              </a:rPr>
              <a:t>Antonowicz</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Jakubowska</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Kossakowski</a:t>
            </a:r>
            <a:r>
              <a:rPr lang="en-US" sz="1200" b="0" i="0" u="none" strike="noStrike" kern="1200" baseline="0" dirty="0">
                <a:solidFill>
                  <a:schemeClr val="tx1"/>
                </a:solidFill>
                <a:latin typeface="+mn-lt"/>
                <a:ea typeface="+mn-ea"/>
                <a:cs typeface="+mn-cs"/>
              </a:rPr>
              <a:t>, 2018; Davies &amp; </a:t>
            </a:r>
            <a:r>
              <a:rPr lang="en-US" sz="1200" b="0" i="0" u="none" strike="noStrike" kern="1200" baseline="0" dirty="0" err="1">
                <a:solidFill>
                  <a:schemeClr val="tx1"/>
                </a:solidFill>
                <a:latin typeface="+mn-lt"/>
                <a:ea typeface="+mn-ea"/>
                <a:cs typeface="+mn-cs"/>
              </a:rPr>
              <a:t>Deckert</a:t>
            </a:r>
            <a:r>
              <a:rPr lang="en-US" sz="1200" b="0" i="0" u="none" strike="noStrike" kern="1200" baseline="0" dirty="0">
                <a:solidFill>
                  <a:schemeClr val="tx1"/>
                </a:solidFill>
                <a:latin typeface="+mn-lt"/>
                <a:ea typeface="+mn-ea"/>
                <a:cs typeface="+mn-cs"/>
              </a:rPr>
              <a:t>, 2018; MacArthur, Angelini, Billings, &amp; Smith, 2017; Neville, 2019; Quayle et al., 2019). The same is true when black people play ‘white’ sports (e.g., lacrosse) and vice versa (e.g., basketball; </a:t>
            </a:r>
            <a:r>
              <a:rPr lang="en-US" sz="1200" b="0" i="0" u="none" strike="noStrike" kern="1200" baseline="0" dirty="0" err="1">
                <a:solidFill>
                  <a:schemeClr val="tx1"/>
                </a:solidFill>
                <a:latin typeface="+mn-lt"/>
                <a:ea typeface="+mn-ea"/>
                <a:cs typeface="+mn-cs"/>
              </a:rPr>
              <a:t>Haslerig</a:t>
            </a:r>
            <a:r>
              <a:rPr lang="en-US" sz="1200" b="0" i="0" u="none" strike="noStrike" kern="1200" baseline="0" dirty="0">
                <a:solidFill>
                  <a:schemeClr val="tx1"/>
                </a:solidFill>
                <a:latin typeface="+mn-lt"/>
                <a:ea typeface="+mn-ea"/>
                <a:cs typeface="+mn-cs"/>
              </a:rPr>
              <a:t>, Vue, &amp; </a:t>
            </a:r>
            <a:r>
              <a:rPr lang="en-US" sz="1200" b="0" i="0" u="none" strike="noStrike" kern="1200" baseline="0" dirty="0" err="1">
                <a:solidFill>
                  <a:schemeClr val="tx1"/>
                </a:solidFill>
                <a:latin typeface="+mn-lt"/>
                <a:ea typeface="+mn-ea"/>
                <a:cs typeface="+mn-cs"/>
              </a:rPr>
              <a:t>Grummert</a:t>
            </a:r>
            <a:r>
              <a:rPr lang="en-US" sz="1200" b="0" i="0" u="none" strike="noStrike" kern="1200" baseline="0" dirty="0">
                <a:solidFill>
                  <a:schemeClr val="tx1"/>
                </a:solidFill>
                <a:latin typeface="+mn-lt"/>
                <a:ea typeface="+mn-ea"/>
                <a:cs typeface="+mn-cs"/>
              </a:rPr>
              <a:t>, 2018; Parry, Cleland, &amp; Kavanagh, 2019). As an example, Michael Gennaro documents elite concerns about the popularity of table tennis among Nigerian boys in the post-independence period because the game was seen as quintessentially feminine (involving no contact, indoor play in a domestic sphere, and a lot of sitting around and ‘gossiping’; Gennaro, 2019, p. 23). He quotes one commentator saying: ‘I was really disgusted at seeing healthy young boys playing ping-pong’ (2019, p. 14).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1069248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issue of defining the nature of the ingroup is inextricably bound up with the way we understand intergroup relationships. This is especially the case in the domain of sport as this is about power and about victory, both literally and metaphorically. Hence, in defining the ingroup as potent, one also challenges its subordination by an outgroup. We have already seen how success in football has been claimed as a key factor in Catalan opposition to the central Spanish state, giving people confidence in their struggle for independence. In line with this, Burns (2011) points to the specific role of Barcelona Football Club. He observes:</a:t>
            </a:r>
          </a:p>
          <a:p>
            <a:r>
              <a:rPr lang="en-US" sz="1200" b="0" i="0" u="none" strike="noStrike" kern="1200" baseline="0" dirty="0">
                <a:solidFill>
                  <a:schemeClr val="tx1"/>
                </a:solidFill>
                <a:latin typeface="+mn-lt"/>
                <a:ea typeface="+mn-ea"/>
                <a:cs typeface="+mn-cs"/>
              </a:rPr>
              <a:t>[The] Spanish League championship always meant something more than a mere trophy. It became a matter of identity. … Beating its main rival, Real Madrid, meant a victory of democracy over a politically </a:t>
            </a:r>
            <a:r>
              <a:rPr lang="en-US" sz="1200" b="0" i="0" u="none" strike="noStrike" kern="1200" baseline="0" dirty="0" err="1">
                <a:solidFill>
                  <a:schemeClr val="tx1"/>
                </a:solidFill>
                <a:latin typeface="+mn-lt"/>
                <a:ea typeface="+mn-ea"/>
                <a:cs typeface="+mn-cs"/>
              </a:rPr>
              <a:t>centralised</a:t>
            </a:r>
            <a:r>
              <a:rPr lang="en-US" sz="1200" b="0" i="0" u="none" strike="noStrike" kern="1200" baseline="0" dirty="0">
                <a:solidFill>
                  <a:schemeClr val="tx1"/>
                </a:solidFill>
                <a:latin typeface="+mn-lt"/>
                <a:ea typeface="+mn-ea"/>
                <a:cs typeface="+mn-cs"/>
              </a:rPr>
              <a:t> and culturally repressed Spain. (Burns, 2011, p. 348)</a:t>
            </a:r>
          </a:p>
          <a:p>
            <a:r>
              <a:rPr lang="en-US" sz="1200" b="0" i="0" u="none" strike="noStrike" kern="1200" baseline="0" dirty="0">
                <a:solidFill>
                  <a:schemeClr val="tx1"/>
                </a:solidFill>
                <a:latin typeface="+mn-lt"/>
                <a:ea typeface="+mn-ea"/>
                <a:cs typeface="+mn-cs"/>
              </a:rPr>
              <a:t>Such empowerment through sport is certainly not limited to national groups. If anything, it has played a greater party in the politics of race and gender. In the case of race, there are many accounts of the significance of Joe Louis’ boxing victory over the German Max </a:t>
            </a:r>
            <a:r>
              <a:rPr lang="en-US" sz="1200" b="0" i="0" u="none" strike="noStrike" kern="1200" baseline="0" dirty="0" err="1">
                <a:solidFill>
                  <a:schemeClr val="tx1"/>
                </a:solidFill>
                <a:latin typeface="+mn-lt"/>
                <a:ea typeface="+mn-ea"/>
                <a:cs typeface="+mn-cs"/>
              </a:rPr>
              <a:t>Schmelling</a:t>
            </a:r>
            <a:r>
              <a:rPr lang="en-US" sz="1200" b="0" i="0" u="none" strike="noStrike" kern="1200" baseline="0" dirty="0">
                <a:solidFill>
                  <a:schemeClr val="tx1"/>
                </a:solidFill>
                <a:latin typeface="+mn-lt"/>
                <a:ea typeface="+mn-ea"/>
                <a:cs typeface="+mn-cs"/>
              </a:rPr>
              <a:t> on 22 June 1938. This match was represented as a fight between a black man and a representative of white supremacism, and the response to Louis’ win among members of the black community was </a:t>
            </a:r>
            <a:r>
              <a:rPr lang="en-US" sz="1200" b="0" i="0" u="none" strike="noStrike" kern="1200" baseline="0" dirty="0" err="1">
                <a:solidFill>
                  <a:schemeClr val="tx1"/>
                </a:solidFill>
                <a:latin typeface="+mn-lt"/>
                <a:ea typeface="+mn-ea"/>
                <a:cs typeface="+mn-cs"/>
              </a:rPr>
              <a:t>summarised</a:t>
            </a:r>
            <a:r>
              <a:rPr lang="en-US" sz="1200" b="0" i="0" u="none" strike="noStrike" kern="1200" baseline="0" dirty="0">
                <a:solidFill>
                  <a:schemeClr val="tx1"/>
                </a:solidFill>
                <a:latin typeface="+mn-lt"/>
                <a:ea typeface="+mn-ea"/>
                <a:cs typeface="+mn-cs"/>
              </a:rPr>
              <a:t> by the veteran civil rights activist Andrew Young: ‘that was Freedom-day’ (</a:t>
            </a:r>
            <a:r>
              <a:rPr lang="en-US" sz="1200" b="0" i="0" u="none" strike="noStrike" kern="1200" baseline="0" dirty="0" err="1">
                <a:solidFill>
                  <a:schemeClr val="tx1"/>
                </a:solidFill>
                <a:latin typeface="+mn-lt"/>
                <a:ea typeface="+mn-ea"/>
                <a:cs typeface="+mn-cs"/>
              </a:rPr>
              <a:t>Marqusee</a:t>
            </a:r>
            <a:r>
              <a:rPr lang="en-US" sz="1200" b="0" i="0" u="none" strike="noStrike" kern="1200" baseline="0" dirty="0">
                <a:solidFill>
                  <a:schemeClr val="tx1"/>
                </a:solidFill>
                <a:latin typeface="+mn-lt"/>
                <a:ea typeface="+mn-ea"/>
                <a:cs typeface="+mn-cs"/>
              </a:rPr>
              <a:t>, 1999, p. 26). But the impact was not limited to the US. In South Africa, Cody Perkins (2019) reports similar responses among the oppressed majority there. As one respondent, who was a child at the time, recalled: ‘Daddy could hardly contain himself as he told us how the Brown bomber smashed the “great Aryan” into defeat in just 124 seconds of the first round’ (Perkins, 2019, p. 97).</a:t>
            </a:r>
          </a:p>
          <a:p>
            <a:r>
              <a:rPr lang="en-US" sz="1200" b="0" i="0" u="none" strike="noStrike" kern="1200" baseline="0" dirty="0">
                <a:solidFill>
                  <a:schemeClr val="tx1"/>
                </a:solidFill>
                <a:latin typeface="+mn-lt"/>
                <a:ea typeface="+mn-ea"/>
                <a:cs typeface="+mn-cs"/>
              </a:rPr>
              <a:t>South African blacks likewise felt empowered by the accomplishments of Jesse Owens at the 1936 Olympics, and particularly his defeat of the South African (white) champion. The </a:t>
            </a:r>
            <a:r>
              <a:rPr lang="en-US" sz="1200" b="0" i="1" u="none" strike="noStrike" kern="1200" baseline="0" dirty="0">
                <a:solidFill>
                  <a:schemeClr val="tx1"/>
                </a:solidFill>
                <a:latin typeface="+mn-lt"/>
                <a:ea typeface="+mn-ea"/>
                <a:cs typeface="+mn-cs"/>
              </a:rPr>
              <a:t>South African Sun </a:t>
            </a:r>
            <a:r>
              <a:rPr lang="en-US" sz="1200" b="0" i="0" u="none" strike="noStrike" kern="1200" baseline="0" dirty="0">
                <a:solidFill>
                  <a:schemeClr val="tx1"/>
                </a:solidFill>
                <a:latin typeface="+mn-lt"/>
                <a:ea typeface="+mn-ea"/>
                <a:cs typeface="+mn-cs"/>
              </a:rPr>
              <a:t>newspaper (whose readership was primarily black) described this unambiguously in terms of race relations: ‘</a:t>
            </a:r>
            <a:r>
              <a:rPr lang="en-US" sz="1200" b="0" i="0" u="none" strike="noStrike" kern="1200" baseline="0" dirty="0" err="1">
                <a:solidFill>
                  <a:schemeClr val="tx1"/>
                </a:solidFill>
                <a:latin typeface="+mn-lt"/>
                <a:ea typeface="+mn-ea"/>
                <a:cs typeface="+mn-cs"/>
              </a:rPr>
              <a:t>Grimbeek</a:t>
            </a:r>
            <a:r>
              <a:rPr lang="en-US" sz="1200" b="0" i="0" u="none" strike="noStrike" kern="1200" baseline="0" dirty="0">
                <a:solidFill>
                  <a:schemeClr val="tx1"/>
                </a:solidFill>
                <a:latin typeface="+mn-lt"/>
                <a:ea typeface="+mn-ea"/>
                <a:cs typeface="+mn-cs"/>
              </a:rPr>
              <a:t>, the best sprinter for the Union, was drawn next to Owens in the second round of the 100 </a:t>
            </a:r>
            <a:r>
              <a:rPr lang="en-US" sz="1200" b="0" i="0" u="none" strike="noStrike" kern="1200" baseline="0" dirty="0" err="1">
                <a:solidFill>
                  <a:schemeClr val="tx1"/>
                </a:solidFill>
                <a:latin typeface="+mn-lt"/>
                <a:ea typeface="+mn-ea"/>
                <a:cs typeface="+mn-cs"/>
              </a:rPr>
              <a:t>metres</a:t>
            </a:r>
            <a:r>
              <a:rPr lang="en-US" sz="1200" b="0" i="0" u="none" strike="noStrike" kern="1200" baseline="0" dirty="0">
                <a:solidFill>
                  <a:schemeClr val="tx1"/>
                </a:solidFill>
                <a:latin typeface="+mn-lt"/>
                <a:ea typeface="+mn-ea"/>
                <a:cs typeface="+mn-cs"/>
              </a:rPr>
              <a:t> and was left standing by the “Black Flash” at 20 </a:t>
            </a:r>
            <a:r>
              <a:rPr lang="en-US" sz="1200" b="0" i="0" u="none" strike="noStrike" kern="1200" baseline="0" dirty="0" err="1">
                <a:solidFill>
                  <a:schemeClr val="tx1"/>
                </a:solidFill>
                <a:latin typeface="+mn-lt"/>
                <a:ea typeface="+mn-ea"/>
                <a:cs typeface="+mn-cs"/>
              </a:rPr>
              <a:t>metres’</a:t>
            </a:r>
            <a:r>
              <a:rPr lang="en-US" sz="1200" b="0" i="0" u="none" strike="noStrike" kern="1200" baseline="0" dirty="0">
                <a:solidFill>
                  <a:schemeClr val="tx1"/>
                </a:solidFill>
                <a:latin typeface="+mn-lt"/>
                <a:ea typeface="+mn-ea"/>
                <a:cs typeface="+mn-cs"/>
              </a:rPr>
              <a:t> (Perkins, 2019, p. 96).</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3598240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But, of course, race, gender and nation are not separate categories. They intersect in many ways, and one of the core social questions of our time is the place of groups defined by this intersectionality in the nation. And here again, there are good reasons to suppose that sport has a crucial role to play. Speaking to the position of black people in the USA, we can look back to a number of iconic moments: the Black Power salute by Tommie Smith and John Carlos on the Olympic rostrum in Mexico in 1968 (Smith &amp; Steele, 2007); Kareem Abdul-Jabbar’s boycott of the same Olympics (Abdul-Jabbar, 2017) because he did not want to confer glory on a country which so oppressed black people; and Muhammed Ali’s already cited refusal to serve in Vietnam (</a:t>
            </a:r>
            <a:r>
              <a:rPr lang="en-US" sz="1200" b="0" i="0" u="none" strike="noStrike" kern="1200" baseline="0" dirty="0" err="1">
                <a:solidFill>
                  <a:schemeClr val="tx1"/>
                </a:solidFill>
                <a:latin typeface="+mn-lt"/>
                <a:ea typeface="+mn-ea"/>
                <a:cs typeface="+mn-cs"/>
              </a:rPr>
              <a:t>Marqusee</a:t>
            </a:r>
            <a:r>
              <a:rPr lang="en-US" sz="1200" b="0" i="0" u="none" strike="noStrike" kern="1200" baseline="0" dirty="0">
                <a:solidFill>
                  <a:schemeClr val="tx1"/>
                </a:solidFill>
                <a:latin typeface="+mn-lt"/>
                <a:ea typeface="+mn-ea"/>
                <a:cs typeface="+mn-cs"/>
              </a:rPr>
              <a:t>, 1999).</a:t>
            </a:r>
          </a:p>
          <a:p>
            <a:r>
              <a:rPr lang="en-US" sz="1200" b="0" i="0" u="none" strike="noStrike" kern="1200" baseline="0" dirty="0">
                <a:solidFill>
                  <a:schemeClr val="tx1"/>
                </a:solidFill>
                <a:latin typeface="+mn-lt"/>
                <a:ea typeface="+mn-ea"/>
                <a:cs typeface="+mn-cs"/>
              </a:rPr>
              <a:t>But in recent years, no event has had more impact than NFL quarterback Colin Kaepernick’s decision to kneel rather than stand through the playing of the US National Anthem. While some observers argued his action disrespected the nation and its armed forces, Kaepernick explained that his gesture was designed to highlight the pervasive nature of race inequality and police brutality within the USA. While Kaepernick is now unable to find a team willing to employ him, he has become a prominent civil rights campaigner, and also the face of a Nike advertising campaign with the tagline ‘Believe in something. Even if it means sacrificing everything’ (Montez de </a:t>
            </a:r>
            <a:r>
              <a:rPr lang="en-US" sz="1200" b="0" i="0" u="none" strike="noStrike" kern="1200" baseline="0" dirty="0" err="1">
                <a:solidFill>
                  <a:schemeClr val="tx1"/>
                </a:solidFill>
                <a:latin typeface="+mn-lt"/>
                <a:ea typeface="+mn-ea"/>
                <a:cs typeface="+mn-cs"/>
              </a:rPr>
              <a:t>Oca</a:t>
            </a:r>
            <a:r>
              <a:rPr lang="en-US" sz="1200" b="0" i="0" u="none" strike="noStrike" kern="1200" baseline="0" dirty="0">
                <a:solidFill>
                  <a:schemeClr val="tx1"/>
                </a:solidFill>
                <a:latin typeface="+mn-lt"/>
                <a:ea typeface="+mn-ea"/>
                <a:cs typeface="+mn-cs"/>
              </a:rPr>
              <a:t> &amp; Suh, 2019). </a:t>
            </a:r>
          </a:p>
          <a:p>
            <a:r>
              <a:rPr lang="en-US" sz="1200" b="0" i="0" u="none" strike="noStrike" kern="1200" baseline="0" dirty="0">
                <a:solidFill>
                  <a:schemeClr val="tx1"/>
                </a:solidFill>
                <a:latin typeface="+mn-lt"/>
                <a:ea typeface="+mn-ea"/>
                <a:cs typeface="+mn-cs"/>
              </a:rPr>
              <a:t>Going from race to gender, very similar arguments apply. Nowadays, men and women are now allowed to participate in the same sports and events. Nevertheless, many observers had noted that sport remains a bastion of gender inequality (e.g., when it comes to pay, media attention, fandom; </a:t>
            </a:r>
            <a:r>
              <a:rPr lang="en-US" sz="1200" b="0" i="0" u="none" strike="noStrike" kern="1200" baseline="0" dirty="0" err="1">
                <a:solidFill>
                  <a:schemeClr val="tx1"/>
                </a:solidFill>
                <a:latin typeface="+mn-lt"/>
                <a:ea typeface="+mn-ea"/>
                <a:cs typeface="+mn-cs"/>
              </a:rPr>
              <a:t>Alsarve</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Tjønndal</a:t>
            </a:r>
            <a:r>
              <a:rPr lang="en-US" sz="1200" b="0" i="0" u="none" strike="noStrike" kern="1200" baseline="0" dirty="0">
                <a:solidFill>
                  <a:schemeClr val="tx1"/>
                </a:solidFill>
                <a:latin typeface="+mn-lt"/>
                <a:ea typeface="+mn-ea"/>
                <a:cs typeface="+mn-cs"/>
              </a:rPr>
              <a:t>, 2019; </a:t>
            </a:r>
            <a:r>
              <a:rPr lang="en-US" sz="1200" b="0" i="0" u="none" strike="noStrike" kern="1200" baseline="0" dirty="0" err="1">
                <a:solidFill>
                  <a:schemeClr val="tx1"/>
                </a:solidFill>
                <a:latin typeface="+mn-lt"/>
                <a:ea typeface="+mn-ea"/>
                <a:cs typeface="+mn-cs"/>
              </a:rPr>
              <a:t>Tjønndal</a:t>
            </a:r>
            <a:r>
              <a:rPr lang="en-US" sz="1200" b="0" i="0" u="none" strike="noStrike" kern="1200" baseline="0" dirty="0">
                <a:solidFill>
                  <a:schemeClr val="tx1"/>
                </a:solidFill>
                <a:latin typeface="+mn-lt"/>
                <a:ea typeface="+mn-ea"/>
                <a:cs typeface="+mn-cs"/>
              </a:rPr>
              <a:t>, 2019; </a:t>
            </a:r>
            <a:r>
              <a:rPr lang="en-US" sz="1200" b="0" i="0" u="none" strike="noStrike" kern="1200" baseline="0" dirty="0" err="1">
                <a:solidFill>
                  <a:schemeClr val="tx1"/>
                </a:solidFill>
                <a:latin typeface="+mn-lt"/>
                <a:ea typeface="+mn-ea"/>
                <a:cs typeface="+mn-cs"/>
              </a:rPr>
              <a:t>Velija</a:t>
            </a:r>
            <a:r>
              <a:rPr lang="en-US" sz="1200" b="0" i="0" u="none" strike="noStrike" kern="1200" baseline="0" dirty="0">
                <a:solidFill>
                  <a:schemeClr val="tx1"/>
                </a:solidFill>
                <a:latin typeface="+mn-lt"/>
                <a:ea typeface="+mn-ea"/>
                <a:cs typeface="+mn-cs"/>
              </a:rPr>
              <a:t> &amp; Hughes, 2019; Williams &amp; Hall, 2018). But, precisely because of this, sport has also been a domain in which gender inequality has been contested. For example, the 1973 victory of Billie Jean King over Bobby Riggs in a challenge match that was billed as a ‘battles of the sexes’ has been seen as a key moment in second-wave feminism. To quote Susan Ware: ‘What she proved that night in a courageous performance of physical prowess and nerves of steel was that women did not choke, women were not frail and weak, women could face pressure and take it – live, on national television, with no second takes’ (Ware, 2011, p. 2). Indeed, King claimed that, decades later, she was approached by strangers who explained to her how that match had changed their lives by allowing them to seek education, participate in sport, or even leave damaging relationships (Ware, 2011). Tennis legends Venus and Serena Williams continued King’s fight, and were instrumental in male and female tennis players receiving equal prize money for the first time at Wimbledon in 2007 (Golden, 2018). </a:t>
            </a:r>
          </a:p>
          <a:p>
            <a:r>
              <a:rPr lang="en-US" sz="1200" b="0" i="0" u="none" strike="noStrike" kern="1200" baseline="0" dirty="0">
                <a:solidFill>
                  <a:schemeClr val="tx1"/>
                </a:solidFill>
                <a:latin typeface="+mn-lt"/>
                <a:ea typeface="+mn-ea"/>
                <a:cs typeface="+mn-cs"/>
              </a:rPr>
              <a:t>Equally, sport has been used to address women’s position within the nation and there is no better example of that than the US women’s national football team. Controversially, the 2015 Women’s World Cup, the pinnacle of women’s football, was played in Canada on </a:t>
            </a:r>
            <a:r>
              <a:rPr lang="en-US" sz="1200" b="0" i="0" u="none" strike="noStrike" kern="1200" baseline="0" dirty="0" err="1">
                <a:solidFill>
                  <a:schemeClr val="tx1"/>
                </a:solidFill>
                <a:latin typeface="+mn-lt"/>
                <a:ea typeface="+mn-ea"/>
                <a:cs typeface="+mn-cs"/>
              </a:rPr>
              <a:t>astroturf</a:t>
            </a:r>
            <a:r>
              <a:rPr lang="en-US" sz="1200" b="0" i="0" u="none" strike="noStrike" kern="1200" baseline="0" dirty="0">
                <a:solidFill>
                  <a:schemeClr val="tx1"/>
                </a:solidFill>
                <a:latin typeface="+mn-lt"/>
                <a:ea typeface="+mn-ea"/>
                <a:cs typeface="+mn-cs"/>
              </a:rPr>
              <a:t> rather than grass. This was seen as a health hazard and an insult (</a:t>
            </a:r>
            <a:r>
              <a:rPr lang="en-US" sz="1200" b="0" i="0" u="none" strike="noStrike" kern="1200" baseline="0" dirty="0" err="1">
                <a:solidFill>
                  <a:schemeClr val="tx1"/>
                </a:solidFill>
                <a:latin typeface="+mn-lt"/>
                <a:ea typeface="+mn-ea"/>
                <a:cs typeface="+mn-cs"/>
              </a:rPr>
              <a:t>Schertzinger</a:t>
            </a:r>
            <a:r>
              <a:rPr lang="en-US" sz="1200" b="0" i="0" u="none" strike="noStrike" kern="1200" baseline="0" dirty="0">
                <a:solidFill>
                  <a:schemeClr val="tx1"/>
                </a:solidFill>
                <a:latin typeface="+mn-lt"/>
                <a:ea typeface="+mn-ea"/>
                <a:cs typeface="+mn-cs"/>
              </a:rPr>
              <a:t>, 2015). The US striker Sydney Leroux stressed that this was less an issue of safety than of equality: ‘the men would never play a World Cup on [</a:t>
            </a:r>
            <a:r>
              <a:rPr lang="en-US" sz="1200" b="0" i="0" u="none" strike="noStrike" kern="1200" baseline="0" dirty="0" err="1">
                <a:solidFill>
                  <a:schemeClr val="tx1"/>
                </a:solidFill>
                <a:latin typeface="+mn-lt"/>
                <a:ea typeface="+mn-ea"/>
                <a:cs typeface="+mn-cs"/>
              </a:rPr>
              <a:t>astro</a:t>
            </a:r>
            <a:r>
              <a:rPr lang="en-US" sz="1200" b="0" i="0" u="none" strike="noStrike" kern="1200" baseline="0" dirty="0">
                <a:solidFill>
                  <a:schemeClr val="tx1"/>
                </a:solidFill>
                <a:latin typeface="+mn-lt"/>
                <a:ea typeface="+mn-ea"/>
                <a:cs typeface="+mn-cs"/>
              </a:rPr>
              <a:t>]turf, so why should the women?’ (Pilkington, 2014). </a:t>
            </a:r>
          </a:p>
          <a:p>
            <a:r>
              <a:rPr lang="en-US" sz="1200" b="0" i="0" u="none" strike="noStrike" kern="1200" baseline="0" dirty="0">
                <a:solidFill>
                  <a:schemeClr val="tx1"/>
                </a:solidFill>
                <a:latin typeface="+mn-lt"/>
                <a:ea typeface="+mn-ea"/>
                <a:cs typeface="+mn-cs"/>
              </a:rPr>
              <a:t>The resultant debate went far further than safety and respect. It became a touchstone for wider debates about gender inequality in US society. Abbey Wambach, the most decorated football player in US history, explained during the 2016 ESPY (Excellence in Sport Performance Yearly) awards that while fellow icon award members Peyton Manning and Kobe Bryant walked away from their sports with financial stability and freedom, the vast majority of female professional athletes do not experience this freedom. Although Wambach worked just as hard day in and day out as any male athlete, she would be required to work far harder following the end of her career to make a living (Goodman, 2019). </a:t>
            </a:r>
          </a:p>
          <a:p>
            <a:r>
              <a:rPr lang="en-US" sz="1200" b="0" i="0" u="none" strike="noStrike" kern="1200" baseline="0" dirty="0">
                <a:solidFill>
                  <a:schemeClr val="tx1"/>
                </a:solidFill>
                <a:latin typeface="+mn-lt"/>
                <a:ea typeface="+mn-ea"/>
                <a:cs typeface="+mn-cs"/>
              </a:rPr>
              <a:t>By the time of the next Women’s World Cup in 2019 in France, hard words had solidified into action. The team filed a class action gender-discrimination lawsuit against the US Soccer Federation (the USSF) and, following their victory in the final on 7 July, fans in the stadium in Paris chanted ‘Equal Pay, Equal Pay!’ (Das, 2019). At the time, members of the American women’s team were paid just 38 cents to every male dollar despite being considerably more successful and bringing in considerably more money. For example, in 2015, following their World Cup victory that year, they brought in $1.9 million more in revenue. For the fiscal years 2016–18 the figure was £900, 000 (Kelly, 2019). As we write, the women’s team are still in dispute with the US Soccer Federation (USSF), which claims that men and women’s football represent two functionally distinct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beyond the factor of sex. The lawsuit is due to be heard in court on 5 May 2020, just 11 weeks prior to the opening of the 2020 Olympic Games in Tokyo (Bachman, 2019; Das, 2019).</a:t>
            </a:r>
          </a:p>
          <a:p>
            <a:r>
              <a:rPr lang="en-US" sz="1200" b="0" i="0" u="none" strike="noStrike" kern="1200" baseline="0" dirty="0">
                <a:solidFill>
                  <a:schemeClr val="tx1"/>
                </a:solidFill>
                <a:latin typeface="+mn-lt"/>
                <a:ea typeface="+mn-ea"/>
                <a:cs typeface="+mn-cs"/>
              </a:rPr>
              <a:t>The issues raised by the team are not limited to pay, however. Several players, most prominently Megan Rapinoe (FIFA World Player of the Year, 2019; see Figure 20.1), used the limelight to challenge gender injustice more broadly, highlighting movements such as #MeToo and Time’s Up, which deal with issues of sexual harassment and sexual assault (Goodman, 2019). Moreover, she did not limit her advocacy to gender issues, but also highlighted the LBGTQ cause and Black Lives Matter. As Rapinoe herself has put it, in this way she is ‘using the platform of soccer for good and for leaving the game in a better place, and hopefully the world in a better place’ (cited by Longman, 2019).</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13</a:t>
            </a:fld>
            <a:endParaRPr lang="en-GB"/>
          </a:p>
        </p:txBody>
      </p:sp>
    </p:spTree>
    <p:extLst>
      <p:ext uri="{BB962C8B-B14F-4D97-AF65-F5344CB8AC3E}">
        <p14:creationId xmlns:p14="http://schemas.microsoft.com/office/powerpoint/2010/main" val="1102863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It is a very short step from addressing how sport affects the general position of different parties within the group to discussing its impact on who gets to lead the group. In line with this point, there are many illustrations of how sport has been used to legitimate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positions of authority and leadership. For example, during the 1970s the military regime in Ghana set up an elite sports club called SS74 as a means of demonstrating that soldiers were both part of the people and representative of the best values of the people – and hence worthy of leading the people. More specifically, the purpose of SS74: </a:t>
            </a:r>
          </a:p>
          <a:p>
            <a:r>
              <a:rPr lang="en-US" sz="1200" b="0" i="0" u="none" strike="noStrike" kern="1200" baseline="0" dirty="0">
                <a:solidFill>
                  <a:schemeClr val="tx1"/>
                </a:solidFill>
                <a:latin typeface="+mn-lt"/>
                <a:ea typeface="+mn-ea"/>
                <a:cs typeface="+mn-cs"/>
              </a:rPr>
              <a:t>Was to illuminate the positives of the Ghanaian military by portraying excellent military virtues, such as discipline, dedication and loyalty to the nation. … Moreover, the military model club was supposed to close the gap between civilians and the military by showing its civilian counterparts that soldiers were not aliens, but humans who earn achievements through hard work. (Agyekum, 2019, p. 78) </a:t>
            </a:r>
          </a:p>
          <a:p>
            <a:r>
              <a:rPr lang="en-US" sz="1200" b="0" i="0" u="none" strike="noStrike" kern="1200" baseline="0" dirty="0">
                <a:solidFill>
                  <a:schemeClr val="tx1"/>
                </a:solidFill>
                <a:latin typeface="+mn-lt"/>
                <a:ea typeface="+mn-ea"/>
                <a:cs typeface="+mn-cs"/>
              </a:rPr>
              <a:t>As well as establishing subgroups as leadership material, sport is often used by individuals to show how they fit national prototypes, especially masculine prototypes that </a:t>
            </a:r>
            <a:r>
              <a:rPr lang="en-US" sz="1200" b="0" i="0" u="none" strike="noStrike" kern="1200" baseline="0" dirty="0" err="1">
                <a:solidFill>
                  <a:schemeClr val="tx1"/>
                </a:solidFill>
                <a:latin typeface="+mn-lt"/>
                <a:ea typeface="+mn-ea"/>
                <a:cs typeface="+mn-cs"/>
              </a:rPr>
              <a:t>emphasise</a:t>
            </a:r>
            <a:r>
              <a:rPr lang="en-US" sz="1200" b="0" i="0" u="none" strike="noStrike" kern="1200" baseline="0" dirty="0">
                <a:solidFill>
                  <a:schemeClr val="tx1"/>
                </a:solidFill>
                <a:latin typeface="+mn-lt"/>
                <a:ea typeface="+mn-ea"/>
                <a:cs typeface="+mn-cs"/>
              </a:rPr>
              <a:t> agency, energy and power. No one is more adept at this than Russian president Vladimir Putin, who, among other things, plays an annual hockey match in which he invariably outshines everyone else. In the 2019 match, for instance, which Putin’s team won 14–7, he himself scored at least eight goals, although the official Kremlin release claimed 10 for the President. And lest it be thought that this is purely a Russian phenomenon, the too-good-to-be-true exploits of Kim Jong-un and Donald Trump on the golf course can be seen to serve a similar function (Girard, 2011; Reilly, 2019). </a:t>
            </a:r>
          </a:p>
          <a:p>
            <a:r>
              <a:rPr lang="en-US" sz="1200" b="0" i="0" u="none" strike="noStrike" kern="1200" baseline="0" dirty="0">
                <a:solidFill>
                  <a:schemeClr val="tx1"/>
                </a:solidFill>
                <a:latin typeface="+mn-lt"/>
                <a:ea typeface="+mn-ea"/>
                <a:cs typeface="+mn-cs"/>
              </a:rPr>
              <a:t>But sport isn’t only used to establish leadership, it can be used to contest leadership. Throughout the Soviet Union, for instance, certain football teams were controlled by factions of the state and used to establish their prestige, while, conversely, support for other teams was a means of opposing the state. We have already mentioned Spartak Moscow, which had a particularly famous rivalry with Dynamo Moscow (the team of the secret police). On the cover to his book on the history on the club, Robert Edelman (2009) argues that ‘To cheer for Spartak was a small and safe way of saying “no” to the fears and absurdities of high Stalinism’.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15</a:t>
            </a:fld>
            <a:endParaRPr lang="en-GB"/>
          </a:p>
        </p:txBody>
      </p:sp>
    </p:spTree>
    <p:extLst>
      <p:ext uri="{BB962C8B-B14F-4D97-AF65-F5344CB8AC3E}">
        <p14:creationId xmlns:p14="http://schemas.microsoft.com/office/powerpoint/2010/main" val="1704703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the 139th of his famous </a:t>
            </a:r>
            <a:r>
              <a:rPr lang="en-US" sz="1200" b="0" i="1" u="none" strike="noStrike" kern="1200" baseline="0" dirty="0">
                <a:solidFill>
                  <a:schemeClr val="tx1"/>
                </a:solidFill>
                <a:latin typeface="+mn-lt"/>
                <a:ea typeface="+mn-ea"/>
                <a:cs typeface="+mn-cs"/>
              </a:rPr>
              <a:t>Pensées</a:t>
            </a:r>
            <a:r>
              <a:rPr lang="en-US" sz="1200" b="0" i="0" u="none" strike="noStrike" kern="1200" baseline="0" dirty="0">
                <a:solidFill>
                  <a:schemeClr val="tx1"/>
                </a:solidFill>
                <a:latin typeface="+mn-lt"/>
                <a:ea typeface="+mn-ea"/>
                <a:cs typeface="+mn-cs"/>
              </a:rPr>
              <a:t>, the philosopher Blaise Pascal bemoaned the fact that human beings are so frivolous that ‘though full of a thousand reasons for weariness, the least thing, such as playing billiards or hitting a ball, is sufficient enough to amuse him’ (1958, p. 41). While phrased more eloquently than most, this is a rather common observation. For all the passions it arouses, sport is ultimately ephemeral and insignificant. After all, it’s only a game. </a:t>
            </a:r>
          </a:p>
          <a:p>
            <a:r>
              <a:rPr lang="en-US" sz="1200" b="0" i="0" u="none" strike="noStrike" kern="1200" baseline="0" dirty="0">
                <a:solidFill>
                  <a:schemeClr val="tx1"/>
                </a:solidFill>
                <a:latin typeface="+mn-lt"/>
                <a:ea typeface="+mn-ea"/>
                <a:cs typeface="+mn-cs"/>
              </a:rPr>
              <a:t>The aim of this chapter has been to contest this commonplace. Far from being a distraction from the things that really matter in society – inequality, discrimination and war, on the one hand; cohesion, solidarity and community, on the other – sport plays an important part in the making (and unmaking) of all of these.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Or rather, there is an arguable case for the role of sport in the making both of groups and of the relations between groups that constitute our society. This is because, as we made clear at the start, and as we have reminded readers throughout, most of the evidence we have presented is suggestive at best. With the exception of a few systematic studies that establish clear causal links between sport and social outcomes (e.g., concerning the impact of New Zealand’s World Cup victory on subsequent cohesion among New Zealanders; Neville et al., 2019), the bulk of what evidence we have presented is either circumstantial or anecdotal.</a:t>
            </a:r>
          </a:p>
          <a:p>
            <a:r>
              <a:rPr lang="en-US" sz="1200" b="0" i="0" u="none" strike="noStrike" kern="1200" baseline="0" dirty="0">
                <a:solidFill>
                  <a:schemeClr val="tx1"/>
                </a:solidFill>
                <a:latin typeface="+mn-lt"/>
                <a:ea typeface="+mn-ea"/>
                <a:cs typeface="+mn-cs"/>
              </a:rPr>
              <a:t>So, yes, it may be possible to find black voices who expressed delight at the victory of Joe Louis over Max </a:t>
            </a:r>
            <a:r>
              <a:rPr lang="en-US" sz="1200" b="0" i="0" u="none" strike="noStrike" kern="1200" baseline="0" dirty="0" err="1">
                <a:solidFill>
                  <a:schemeClr val="tx1"/>
                </a:solidFill>
                <a:latin typeface="+mn-lt"/>
                <a:ea typeface="+mn-ea"/>
                <a:cs typeface="+mn-cs"/>
              </a:rPr>
              <a:t>Schmelling</a:t>
            </a:r>
            <a:r>
              <a:rPr lang="en-US" sz="1200" b="0" i="0" u="none" strike="noStrike" kern="1200" baseline="0" dirty="0">
                <a:solidFill>
                  <a:schemeClr val="tx1"/>
                </a:solidFill>
                <a:latin typeface="+mn-lt"/>
                <a:ea typeface="+mn-ea"/>
                <a:cs typeface="+mn-cs"/>
              </a:rPr>
              <a:t>, but how widespread was this and can one really claim that he, Jesse Owens and others were a significant component of the struggle for black equality in the USA. Whatever may have been claimed of it, based on secondary accounts, can we really conclude that Billie Jean King’s victory over Bobby Riggs actually contributed to second-wave feminism? Did sport actually legitimate the military’s hold on leadership in Ghana? More generally, how can we equate what people may have been trying to achieve through sport with what was actually achieved? Megan Rapinoe certainly tries to make a difference, but does she succeed? Does any sportsman or woman, any sports commentator, any sporting impresario?</a:t>
            </a:r>
          </a:p>
          <a:p>
            <a:r>
              <a:rPr lang="en-US" sz="1200" b="0" i="0" u="none" strike="noStrike" kern="1200" baseline="0" dirty="0">
                <a:solidFill>
                  <a:schemeClr val="tx1"/>
                </a:solidFill>
                <a:latin typeface="+mn-lt"/>
                <a:ea typeface="+mn-ea"/>
                <a:cs typeface="+mn-cs"/>
              </a:rPr>
              <a:t>To put it slightly differently, much of the evidence we have presented in this chapter has served to generate hypotheses rather than to test them. We do not see this necessarily as a weakness. As Blumer (1969) has argued, it may be true that hypothesis testing has been </a:t>
            </a:r>
            <a:r>
              <a:rPr lang="en-US" sz="1200" b="0" i="0" u="none" strike="noStrike" kern="1200" baseline="0" dirty="0" err="1">
                <a:solidFill>
                  <a:schemeClr val="tx1"/>
                </a:solidFill>
                <a:latin typeface="+mn-lt"/>
                <a:ea typeface="+mn-ea"/>
                <a:cs typeface="+mn-cs"/>
              </a:rPr>
              <a:t>fetishised</a:t>
            </a:r>
            <a:r>
              <a:rPr lang="en-US" sz="1200" b="0" i="0" u="none" strike="noStrike" kern="1200" baseline="0" dirty="0">
                <a:solidFill>
                  <a:schemeClr val="tx1"/>
                </a:solidFill>
                <a:latin typeface="+mn-lt"/>
                <a:ea typeface="+mn-ea"/>
                <a:cs typeface="+mn-cs"/>
              </a:rPr>
              <a:t> in recent times as the sole significant dimension of the research process. But in fact, along with hypothesis generation and hypothesis validation it is only one part of the research process and all parts are interdependent and of equal importance.</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16</a:t>
            </a:fld>
            <a:endParaRPr lang="en-GB"/>
          </a:p>
        </p:txBody>
      </p:sp>
    </p:spTree>
    <p:extLst>
      <p:ext uri="{BB962C8B-B14F-4D97-AF65-F5344CB8AC3E}">
        <p14:creationId xmlns:p14="http://schemas.microsoft.com/office/powerpoint/2010/main" val="1107745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b="0" i="0" u="none" strike="noStrike" kern="1200" baseline="0" dirty="0">
                <a:solidFill>
                  <a:schemeClr val="tx1"/>
                </a:solidFill>
                <a:latin typeface="+mn-lt"/>
                <a:ea typeface="+mn-ea"/>
                <a:cs typeface="+mn-cs"/>
              </a:rPr>
              <a:t>Our eyes, then, are primarily on the future rather than the past. We have sought to lay out an agenda for research yet to be done. And, in line with the structure of this chapter, this agenda has three components.</a:t>
            </a:r>
          </a:p>
          <a:p>
            <a:r>
              <a:rPr lang="en-US" sz="1200" b="0" i="0" u="none" strike="noStrike" kern="1200" baseline="0" dirty="0">
                <a:solidFill>
                  <a:schemeClr val="tx1"/>
                </a:solidFill>
                <a:latin typeface="+mn-lt"/>
                <a:ea typeface="+mn-ea"/>
                <a:cs typeface="+mn-cs"/>
              </a:rPr>
              <a:t>The first component involves establishing clear evidence that sport does indeed influence social relations and political outcomes. For instance, beyond the reminiscences of politicians, can we demonstrate that sporting successes and failures impact the outcome of elections? Do sporting victories empower subordinate groups to challenge dominant groups? Such provocative suggestions deserve better data than we have today.</a:t>
            </a:r>
          </a:p>
          <a:p>
            <a:r>
              <a:rPr lang="en-US" sz="1200" b="0" i="0" u="none" strike="noStrike" kern="1200" baseline="0" dirty="0">
                <a:solidFill>
                  <a:schemeClr val="tx1"/>
                </a:solidFill>
                <a:latin typeface="+mn-lt"/>
                <a:ea typeface="+mn-ea"/>
                <a:cs typeface="+mn-cs"/>
              </a:rPr>
              <a:t>The second component has to do with elucidating the processes by which sport impacts society. In a book on social identity and sport, we have, not surprisingly, concentrated on the formation and definition of those social categories which define who we are, our relations to others, and our place in the world. Can we show that watching sport together impacts, say, the strength and salience of national identity? Can we show that what happens in sport impacts the substantive content we ascribe to our nationhood?</a:t>
            </a:r>
          </a:p>
          <a:p>
            <a:r>
              <a:rPr lang="en-US" sz="1200" b="0" i="0" u="none" strike="noStrike" kern="1200" baseline="0" dirty="0">
                <a:solidFill>
                  <a:schemeClr val="tx1"/>
                </a:solidFill>
                <a:latin typeface="+mn-lt"/>
                <a:ea typeface="+mn-ea"/>
                <a:cs typeface="+mn-cs"/>
              </a:rPr>
              <a:t>And finally, the third component of our agenda involves clarifying all the various aspects of our social identity that may be shaped by sport. Along the lines we have outlined, there is much to explore in terms of how sport affects group boundaries and group cohesion, ingroup stereotypes, inter- and intragroup relations, and even leadership of the group.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is a challenging agenda. It is always difficult to demonstrate how psychological processes relate to macro-social outcomes. But the prize is worth the effort. Some faltering steps have already been taken along this path. Hopefully, by the time of the second edition of this book there will be considerably more to say and perhaps we will be able to put even more scientific heft behind the observation of Bill Shankly – with which Chapter 2 started – that football (and, we would add, sport more generally) is not a matter of life and death. It’s much more important than that.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17</a:t>
            </a:fld>
            <a:endParaRPr lang="en-GB"/>
          </a:p>
        </p:txBody>
      </p:sp>
    </p:spTree>
    <p:extLst>
      <p:ext uri="{BB962C8B-B14F-4D97-AF65-F5344CB8AC3E}">
        <p14:creationId xmlns:p14="http://schemas.microsoft.com/office/powerpoint/2010/main" val="1254673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preceding chapters in this book have looked at the many ways in which social identity impacts sport. Among other things, they show that it shapes participation, motivates performance and underpins the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of supporters. In this chapter we turn this focus around and ask whether and how sport shapes social identity. And, in so doing, we ask a bigger question: does sport impact the wider nature of our societies? Does sport help to define the identities we live by, the nature of the social groups we join and encounter, and the relationships within and between these social groups?</a:t>
            </a:r>
          </a:p>
          <a:p>
            <a:r>
              <a:rPr lang="en-US" sz="1200" b="0" i="0" u="none" strike="noStrike" kern="1200" baseline="0" dirty="0">
                <a:solidFill>
                  <a:schemeClr val="tx1"/>
                </a:solidFill>
                <a:latin typeface="+mn-lt"/>
                <a:ea typeface="+mn-ea"/>
                <a:cs typeface="+mn-cs"/>
              </a:rPr>
              <a:t>These are big questions that are difficult to answer definitively. And it is important to stress from the start that we won’t be providing simple or definitive answers. For while there are many claims as to how sport has impacted society, there is little in the way of systematic analysis. For this reason, this chapter will be less a summary of existing psychological literature than a review of historical and contemporary examples that will be used to set an agenda for future research, more specifically for a political psychology of sport.</a:t>
            </a:r>
          </a:p>
          <a:p>
            <a:r>
              <a:rPr lang="en-US" sz="1200" b="0" i="0" u="none" strike="noStrike" kern="1200" baseline="0" dirty="0">
                <a:solidFill>
                  <a:schemeClr val="tx1"/>
                </a:solidFill>
                <a:latin typeface="+mn-lt"/>
                <a:ea typeface="+mn-ea"/>
                <a:cs typeface="+mn-cs"/>
              </a:rPr>
              <a:t>Accordingly, we begin by exploring a number of the more striking instances that seemingly attest to the power of sport to shape social identities, and we then use these to structure a set of questions relating to the ways in which sport can define social relations in society. </a:t>
            </a:r>
          </a:p>
          <a:p>
            <a:endParaRPr lang="en-US"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Olympic Games seem a good place to start, being one of the largest global sporting events. As noted in Chapter 2, the modern Olympic movement was created explicitly as a means of changing relations between society and replacing conflict with harmony. The website of the Olympic movement accordingly quotes its founding father, Baron de Coubertin as saying: </a:t>
            </a:r>
          </a:p>
          <a:p>
            <a:r>
              <a:rPr lang="en-US" sz="1200" b="0" i="0" u="none" strike="noStrike" kern="1200" baseline="0" dirty="0">
                <a:solidFill>
                  <a:schemeClr val="tx1"/>
                </a:solidFill>
                <a:latin typeface="+mn-lt"/>
                <a:ea typeface="+mn-ea"/>
                <a:cs typeface="+mn-cs"/>
              </a:rPr>
              <a:t>Wars break out because nations misunderstand each other. We shall not have peace until the prejudices that now separate the different races are outlived. To attain this end, what better means is there than to bring the youth of all countries periodically together for amicable trials of muscular strength and agility? (International Olympic Committee, 2019) </a:t>
            </a:r>
          </a:p>
          <a:p>
            <a:r>
              <a:rPr lang="en-US" sz="1200" b="0" i="0" u="none" strike="noStrike" kern="1200" baseline="0" dirty="0">
                <a:solidFill>
                  <a:schemeClr val="tx1"/>
                </a:solidFill>
                <a:latin typeface="+mn-lt"/>
                <a:ea typeface="+mn-ea"/>
                <a:cs typeface="+mn-cs"/>
              </a:rPr>
              <a:t>But de Coubertin was not naïve. He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that, even if the Olympic movement sought to use sport for peace, others had very different ends in mind: ‘Athletics can bring into play both the noblest and the basest passions’, he noted, ‘they can be used to strengthen peace or to prepare for war’ (International Olympic Committee, 2019). And, over time, it is perhaps the nationalist rather than the internationalist dimensions of sport which have acquired most prominence (e.g., see Orwell, 1945, as discussed in Chapter 1). That is, much attention has been paid to the ways in which sport is used to redefine nations and to help them reassert themselves against others – and rather less to how sport can unite nations and help them overcome differences. </a:t>
            </a:r>
          </a:p>
          <a:p>
            <a:r>
              <a:rPr lang="en-US" sz="1200" b="0" i="0" u="none" strike="noStrike" kern="1200" baseline="0" dirty="0">
                <a:solidFill>
                  <a:schemeClr val="tx1"/>
                </a:solidFill>
                <a:latin typeface="+mn-lt"/>
                <a:ea typeface="+mn-ea"/>
                <a:cs typeface="+mn-cs"/>
              </a:rPr>
              <a:t>In the case of the Olympics, the 1936 Games in Berlin are the most notorious of all. In his book on </a:t>
            </a:r>
            <a:r>
              <a:rPr lang="en-US" sz="1200" b="0" i="1" u="none" strike="noStrike" kern="1200" baseline="0" dirty="0">
                <a:solidFill>
                  <a:schemeClr val="tx1"/>
                </a:solidFill>
                <a:latin typeface="+mn-lt"/>
                <a:ea typeface="+mn-ea"/>
                <a:cs typeface="+mn-cs"/>
              </a:rPr>
              <a:t>The Nazi Olympics</a:t>
            </a:r>
            <a:r>
              <a:rPr lang="en-US" sz="1200" b="0" i="0" u="none" strike="noStrike" kern="1200" baseline="0" dirty="0">
                <a:solidFill>
                  <a:schemeClr val="tx1"/>
                </a:solidFill>
                <a:latin typeface="+mn-lt"/>
                <a:ea typeface="+mn-ea"/>
                <a:cs typeface="+mn-cs"/>
              </a:rPr>
              <a:t>, Richard Mandell cites Hans Grass as arguing that ‘athletes should be seen not as sportsmen, but rather as political troops who treat the sporting contests only as their particular branch of the great struggle as a whole’ (Mandell, 2000, p. 292). However, such a sentiment is far from unique to 1936, to Germany, or to the Olympics. Almost everywhere one looks, sportspeople are treated as soldiers of a particular stripe – or, in countries without military forces, as a substitute force. Thus, it has been said of Costa Rica (which has had no army since 1948 and </a:t>
            </a:r>
            <a:r>
              <a:rPr lang="en-US" sz="1200" b="0" i="0" u="none" strike="noStrike" kern="1200" baseline="0" dirty="0" err="1">
                <a:solidFill>
                  <a:schemeClr val="tx1"/>
                </a:solidFill>
                <a:latin typeface="+mn-lt"/>
                <a:ea typeface="+mn-ea"/>
                <a:cs typeface="+mn-cs"/>
              </a:rPr>
              <a:t>utilises</a:t>
            </a:r>
            <a:r>
              <a:rPr lang="en-US" sz="1200" b="0" i="0" u="none" strike="noStrike" kern="1200" baseline="0" dirty="0">
                <a:solidFill>
                  <a:schemeClr val="tx1"/>
                </a:solidFill>
                <a:latin typeface="+mn-lt"/>
                <a:ea typeface="+mn-ea"/>
                <a:cs typeface="+mn-cs"/>
              </a:rPr>
              <a:t> what would be military spending on education and healthcare) that ‘we have no soldiers, only Soccer Players’ (Sandoval-Garcia, 2008, p. 215, capitals in original). Equally, wherever one goes in the world, one will find claims that specific sporting events have impacted the history of the nation. So let us look at these more closely. </a:t>
            </a:r>
          </a:p>
          <a:p>
            <a:endParaRPr lang="en-US"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3018398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nl-BE" sz="1200" b="0" i="0" u="none" strike="noStrike" kern="1200" baseline="0" dirty="0">
                <a:solidFill>
                  <a:schemeClr val="tx1"/>
                </a:solidFill>
                <a:latin typeface="+mn-lt"/>
                <a:ea typeface="+mn-ea"/>
                <a:cs typeface="+mn-cs"/>
              </a:rPr>
              <a:t>r</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Sometimes these claims about the impact of sport concern intragroup relations. Most powerfully, it has indeed been suggested that sport can help in the creation of nations – or at least to create cohesion out of fragmented groups. For instance, the victory of India over England in the 1948 Olympic hockey final – against their former colonial masters and played in London – is often credited with bringing the country together after the centrifugal forces of partition in 1947. Thus, before the final, Jawaharlal Nehru, the first Prime Minister of India, </a:t>
            </a:r>
            <a:r>
              <a:rPr lang="en-US" sz="1200" b="0" i="0" u="none" strike="noStrike" kern="1200" baseline="0" dirty="0" err="1">
                <a:solidFill>
                  <a:schemeClr val="tx1"/>
                </a:solidFill>
                <a:latin typeface="+mn-lt"/>
                <a:ea typeface="+mn-ea"/>
                <a:cs typeface="+mn-cs"/>
              </a:rPr>
              <a:t>emphasised</a:t>
            </a:r>
            <a:r>
              <a:rPr lang="en-US" sz="1200" b="0" i="0" u="none" strike="noStrike" kern="1200" baseline="0" dirty="0">
                <a:solidFill>
                  <a:schemeClr val="tx1"/>
                </a:solidFill>
                <a:latin typeface="+mn-lt"/>
                <a:ea typeface="+mn-ea"/>
                <a:cs typeface="+mn-cs"/>
              </a:rPr>
              <a:t> the importance of the team for the state of the nation. As Balbir Singh Sr, one of the team’s forwards, recounts: ‘He told me that it was important that we kept winning on the world stage. “Tell all your teammates”, he said, “India needs this badly”’ (</a:t>
            </a:r>
            <a:r>
              <a:rPr lang="en-US" sz="1200" b="0" i="0" u="none" strike="noStrike" kern="1200" baseline="0" dirty="0" err="1">
                <a:solidFill>
                  <a:schemeClr val="tx1"/>
                </a:solidFill>
                <a:latin typeface="+mn-lt"/>
                <a:ea typeface="+mn-ea"/>
                <a:cs typeface="+mn-cs"/>
              </a:rPr>
              <a:t>Raghunandan</a:t>
            </a:r>
            <a:r>
              <a:rPr lang="en-US" sz="1200" b="0" i="0" u="none" strike="noStrike" kern="1200" baseline="0" dirty="0">
                <a:solidFill>
                  <a:schemeClr val="tx1"/>
                </a:solidFill>
                <a:latin typeface="+mn-lt"/>
                <a:ea typeface="+mn-ea"/>
                <a:cs typeface="+mn-cs"/>
              </a:rPr>
              <a:t>, 2018).</a:t>
            </a:r>
          </a:p>
          <a:p>
            <a:r>
              <a:rPr lang="en-US" sz="1200" b="0" i="0" u="none" strike="noStrike" kern="1200" baseline="0" dirty="0">
                <a:solidFill>
                  <a:schemeClr val="tx1"/>
                </a:solidFill>
                <a:latin typeface="+mn-lt"/>
                <a:ea typeface="+mn-ea"/>
                <a:cs typeface="+mn-cs"/>
              </a:rPr>
              <a:t>A more recent example involves the fan base of the Northern Irish football team. Their supporters have traditionally been regarded as hardline Loyalists who excluded members of the Republican community. This resulted in several high-profile incidents of fan sectarianism, including during a match against the Republic of Ireland in 1993, and the jeering of the Northern Irish player Neil Lennon in 2001 after he signed for Celtic (a Scottish club with a large Irish nationalist following). Lennon retired from international football in 2001 following death threats apparently from the Loyalist Volunteer Force. As a counterforce to these tensions, the ‘Football for All’ campaign within Northern Ireland created the ‘Green and White Army’ to function as an amalgamation of fan groups from different cultural backgrounds (Bell, Sommerville, &amp; </a:t>
            </a:r>
            <a:r>
              <a:rPr lang="en-US" sz="1200" b="0" i="0" u="none" strike="noStrike" kern="1200" baseline="0" dirty="0" err="1">
                <a:solidFill>
                  <a:schemeClr val="tx1"/>
                </a:solidFill>
                <a:latin typeface="+mn-lt"/>
                <a:ea typeface="+mn-ea"/>
                <a:cs typeface="+mn-cs"/>
              </a:rPr>
              <a:t>Hargie</a:t>
            </a:r>
            <a:r>
              <a:rPr lang="en-US" sz="1200" b="0" i="0" u="none" strike="noStrike" kern="1200" baseline="0" dirty="0">
                <a:solidFill>
                  <a:schemeClr val="tx1"/>
                </a:solidFill>
                <a:latin typeface="+mn-lt"/>
                <a:ea typeface="+mn-ea"/>
                <a:cs typeface="+mn-cs"/>
              </a:rPr>
              <a:t>, 2019). Indeed, this effort at bringing the fanbase – and country – together was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by UEFA in 2006 when they gave Northern Irish fans the </a:t>
            </a:r>
            <a:r>
              <a:rPr lang="en-US" sz="1200" b="0" i="0" u="none" strike="noStrike" kern="1200" baseline="0" dirty="0" err="1">
                <a:solidFill>
                  <a:schemeClr val="tx1"/>
                </a:solidFill>
                <a:latin typeface="+mn-lt"/>
                <a:ea typeface="+mn-ea"/>
                <a:cs typeface="+mn-cs"/>
              </a:rPr>
              <a:t>Brussells</a:t>
            </a:r>
            <a:r>
              <a:rPr lang="en-US" sz="1200" b="0" i="0" u="none" strike="noStrike" kern="1200" baseline="0" dirty="0">
                <a:solidFill>
                  <a:schemeClr val="tx1"/>
                </a:solidFill>
                <a:latin typeface="+mn-lt"/>
                <a:ea typeface="+mn-ea"/>
                <a:cs typeface="+mn-cs"/>
              </a:rPr>
              <a:t> International Supporters Award (since renamed the European Football Supporters Award) for their attempts to rid matches of sectarianism.</a:t>
            </a:r>
          </a:p>
          <a:p>
            <a:r>
              <a:rPr lang="en-US" sz="1200" b="0" i="0" u="none" strike="noStrike" kern="1200" baseline="0" dirty="0">
                <a:solidFill>
                  <a:schemeClr val="tx1"/>
                </a:solidFill>
                <a:latin typeface="+mn-lt"/>
                <a:ea typeface="+mn-ea"/>
                <a:cs typeface="+mn-cs"/>
              </a:rPr>
              <a:t>However, as noted in Chapters 1 and 2, probably the most striking demonstration of the capacity for sport to unite a country comes from South Africa. At the 1995 Rugby World Cup final in Johannesburg, the recently freed President, Nelson Mandela, appeared to the crowd wearing a Springbok jersey and cap, a gesture which helped secure the participation of whites – and, more specifically, </a:t>
            </a:r>
            <a:r>
              <a:rPr lang="en-US" sz="1200" b="0" i="0" u="none" strike="noStrike" kern="1200" baseline="0" dirty="0" err="1">
                <a:solidFill>
                  <a:schemeClr val="tx1"/>
                </a:solidFill>
                <a:latin typeface="+mn-lt"/>
                <a:ea typeface="+mn-ea"/>
                <a:cs typeface="+mn-cs"/>
              </a:rPr>
              <a:t>Afrikaneers</a:t>
            </a:r>
            <a:r>
              <a:rPr lang="en-US" sz="1200" b="0" i="0" u="none" strike="noStrike" kern="1200" baseline="0" dirty="0">
                <a:solidFill>
                  <a:schemeClr val="tx1"/>
                </a:solidFill>
                <a:latin typeface="+mn-lt"/>
                <a:ea typeface="+mn-ea"/>
                <a:cs typeface="+mn-cs"/>
              </a:rPr>
              <a:t>, in the South African ‘rainbow nation’. In his book </a:t>
            </a:r>
            <a:r>
              <a:rPr lang="en-US" sz="1200" b="0" i="1" u="none" strike="noStrike" kern="1200" baseline="0" dirty="0">
                <a:solidFill>
                  <a:schemeClr val="tx1"/>
                </a:solidFill>
                <a:latin typeface="+mn-lt"/>
                <a:ea typeface="+mn-ea"/>
                <a:cs typeface="+mn-cs"/>
              </a:rPr>
              <a:t>Playing the Enemy</a:t>
            </a:r>
            <a:r>
              <a:rPr lang="en-US" sz="1200" b="0" i="0" u="none" strike="noStrike" kern="1200" baseline="0" dirty="0">
                <a:solidFill>
                  <a:schemeClr val="tx1"/>
                </a:solidFill>
                <a:latin typeface="+mn-lt"/>
                <a:ea typeface="+mn-ea"/>
                <a:cs typeface="+mn-cs"/>
              </a:rPr>
              <a:t>, John Carlin quotes the South African player </a:t>
            </a:r>
            <a:r>
              <a:rPr lang="en-US" sz="1200" b="0" i="0" u="none" strike="noStrike" kern="1200" baseline="0" dirty="0" err="1">
                <a:solidFill>
                  <a:schemeClr val="tx1"/>
                </a:solidFill>
                <a:latin typeface="+mn-lt"/>
                <a:ea typeface="+mn-ea"/>
                <a:cs typeface="+mn-cs"/>
              </a:rPr>
              <a:t>Morne</a:t>
            </a:r>
            <a:r>
              <a:rPr lang="en-US" sz="1200" b="0" i="0" u="none" strike="noStrike" kern="1200" baseline="0" dirty="0">
                <a:solidFill>
                  <a:schemeClr val="tx1"/>
                </a:solidFill>
                <a:latin typeface="+mn-lt"/>
                <a:ea typeface="+mn-ea"/>
                <a:cs typeface="+mn-cs"/>
              </a:rPr>
              <a:t> du Plessis, as saying:</a:t>
            </a:r>
          </a:p>
          <a:p>
            <a:r>
              <a:rPr lang="en-US" sz="1200" b="0" i="0" u="none" strike="noStrike" kern="1200" baseline="0" dirty="0">
                <a:solidFill>
                  <a:schemeClr val="tx1"/>
                </a:solidFill>
                <a:latin typeface="+mn-lt"/>
                <a:ea typeface="+mn-ea"/>
                <a:cs typeface="+mn-cs"/>
              </a:rPr>
              <a:t>This crowd of white people, of Afrikaners, as one man, as one nation, they were chanting ‘Nel-son! Nel-son! Nel-son’ … I don’t think I’ll ever experience a moment like that again. It was a moment of magic, a moment of wonder. It was the moment I </a:t>
            </a:r>
            <a:r>
              <a:rPr lang="en-US" sz="1200" b="0" i="0" u="none" strike="noStrike" kern="1200" baseline="0" dirty="0" err="1">
                <a:solidFill>
                  <a:schemeClr val="tx1"/>
                </a:solidFill>
                <a:latin typeface="+mn-lt"/>
                <a:ea typeface="+mn-ea"/>
                <a:cs typeface="+mn-cs"/>
              </a:rPr>
              <a:t>realised</a:t>
            </a:r>
            <a:r>
              <a:rPr lang="en-US" sz="1200" b="0" i="0" u="none" strike="noStrike" kern="1200" baseline="0" dirty="0">
                <a:solidFill>
                  <a:schemeClr val="tx1"/>
                </a:solidFill>
                <a:latin typeface="+mn-lt"/>
                <a:ea typeface="+mn-ea"/>
                <a:cs typeface="+mn-cs"/>
              </a:rPr>
              <a:t> that there really was a chance this country could work. (Carlin, 2008, pp. 221–222)</a:t>
            </a:r>
          </a:p>
          <a:p>
            <a:r>
              <a:rPr lang="en-US" sz="1200" b="0" i="0" u="none" strike="noStrike" kern="1200" baseline="0" dirty="0">
                <a:solidFill>
                  <a:schemeClr val="tx1"/>
                </a:solidFill>
                <a:latin typeface="+mn-lt"/>
                <a:ea typeface="+mn-ea"/>
                <a:cs typeface="+mn-cs"/>
              </a:rPr>
              <a:t>Equally, though, sport can also divide a nation – or at least, it can confirm the exclusion of certain groups from the national community. In this respect, there is a tragic circularity to the history of rugby in South Africa. For if, in 1995, it helped overcome the racial exclusions of apartheid, in 1903 it helped form a white nation. After the Boer war had divided Dutch from British colonists, the 1903 tour by a British rugby team helped bring them back together again. To quote Zachary </a:t>
            </a:r>
            <a:r>
              <a:rPr lang="en-US" sz="1200" b="0" i="0" u="none" strike="noStrike" kern="1200" baseline="0" dirty="0" err="1">
                <a:solidFill>
                  <a:schemeClr val="tx1"/>
                </a:solidFill>
                <a:latin typeface="+mn-lt"/>
                <a:ea typeface="+mn-ea"/>
                <a:cs typeface="+mn-cs"/>
              </a:rPr>
              <a:t>Bigalke</a:t>
            </a:r>
            <a:r>
              <a:rPr lang="en-US" sz="1200" b="0" i="0" u="none" strike="noStrike" kern="1200" baseline="0" dirty="0">
                <a:solidFill>
                  <a:schemeClr val="tx1"/>
                </a:solidFill>
                <a:latin typeface="+mn-lt"/>
                <a:ea typeface="+mn-ea"/>
                <a:cs typeface="+mn-cs"/>
              </a:rPr>
              <a:t>: ‘As a cultural representative of the nascent state, the national rugby team entrenched the exclusion of black and </a:t>
            </a:r>
            <a:r>
              <a:rPr lang="en-US" sz="1200" b="0" i="0" u="none" strike="noStrike" kern="1200" baseline="0" dirty="0" err="1">
                <a:solidFill>
                  <a:schemeClr val="tx1"/>
                </a:solidFill>
                <a:latin typeface="+mn-lt"/>
                <a:ea typeface="+mn-ea"/>
                <a:cs typeface="+mn-cs"/>
              </a:rPr>
              <a:t>coloured</a:t>
            </a:r>
            <a:r>
              <a:rPr lang="en-US" sz="1200" b="0" i="0" u="none" strike="noStrike" kern="1200" baseline="0" dirty="0">
                <a:solidFill>
                  <a:schemeClr val="tx1"/>
                </a:solidFill>
                <a:latin typeface="+mn-lt"/>
                <a:ea typeface="+mn-ea"/>
                <a:cs typeface="+mn-cs"/>
              </a:rPr>
              <a:t> individuals in the formation of this new national identity’ (2019, p. 154).</a:t>
            </a:r>
          </a:p>
          <a:p>
            <a:r>
              <a:rPr lang="en-US" sz="1200" b="0" i="0" u="none" strike="noStrike" kern="1200" baseline="0" dirty="0">
                <a:solidFill>
                  <a:schemeClr val="tx1"/>
                </a:solidFill>
                <a:latin typeface="+mn-lt"/>
                <a:ea typeface="+mn-ea"/>
                <a:cs typeface="+mn-cs"/>
              </a:rPr>
              <a:t>In a similar vein, sport has served both to exclude and to include women in the public sphere and the national community. Following the 1979 Islamic Revolution in Iran, women were banned from entering football stadiums, reflecting the gender inequality within the nation more broadly. This total ban remained in effect until 2019 when Sahar </a:t>
            </a:r>
            <a:r>
              <a:rPr lang="en-US" sz="1200" b="0" i="0" u="none" strike="noStrike" kern="1200" baseline="0" dirty="0" err="1">
                <a:solidFill>
                  <a:schemeClr val="tx1"/>
                </a:solidFill>
                <a:latin typeface="+mn-lt"/>
                <a:ea typeface="+mn-ea"/>
                <a:cs typeface="+mn-cs"/>
              </a:rPr>
              <a:t>Khodayari</a:t>
            </a:r>
            <a:r>
              <a:rPr lang="en-US" sz="1200" b="0" i="0" u="none" strike="noStrike" kern="1200" baseline="0" dirty="0">
                <a:solidFill>
                  <a:schemeClr val="tx1"/>
                </a:solidFill>
                <a:latin typeface="+mn-lt"/>
                <a:ea typeface="+mn-ea"/>
                <a:cs typeface="+mn-cs"/>
              </a:rPr>
              <a:t>, an Iranian woman who was passionate about football, self-immolated on 2 September 2019, following her arrest for attempting to attend a match (</a:t>
            </a:r>
            <a:r>
              <a:rPr lang="en-US" sz="1200" b="0" i="0" u="none" strike="noStrike" kern="1200" baseline="0" dirty="0" err="1">
                <a:solidFill>
                  <a:schemeClr val="tx1"/>
                </a:solidFill>
                <a:latin typeface="+mn-lt"/>
                <a:ea typeface="+mn-ea"/>
                <a:cs typeface="+mn-cs"/>
              </a:rPr>
              <a:t>Wamsley</a:t>
            </a:r>
            <a:r>
              <a:rPr lang="en-US" sz="1200" b="0" i="0" u="none" strike="noStrike" kern="1200" baseline="0" dirty="0">
                <a:solidFill>
                  <a:schemeClr val="tx1"/>
                </a:solidFill>
                <a:latin typeface="+mn-lt"/>
                <a:ea typeface="+mn-ea"/>
                <a:cs typeface="+mn-cs"/>
              </a:rPr>
              <a:t>, 2019). Following pressure from FIFA and both domestic and international outrage at the incident, women were finally permitted to attend the 2022 World Cup qualifying match between Iran and Cambodia on 10 October 2019 (Mansoor, 2019). The stadium was empty beyond the packed women’s section and other women were denied entry despite the extra space within the stadium (</a:t>
            </a:r>
            <a:r>
              <a:rPr lang="en-US" sz="1200" b="0" i="0" u="none" strike="noStrike" kern="1200" baseline="0" dirty="0" err="1">
                <a:solidFill>
                  <a:schemeClr val="tx1"/>
                </a:solidFill>
                <a:latin typeface="+mn-lt"/>
                <a:ea typeface="+mn-ea"/>
                <a:cs typeface="+mn-cs"/>
              </a:rPr>
              <a:t>Malekian</a:t>
            </a:r>
            <a:r>
              <a:rPr lang="en-US" sz="1200" b="0" i="0" u="none" strike="noStrike" kern="1200" baseline="0" dirty="0">
                <a:solidFill>
                  <a:schemeClr val="tx1"/>
                </a:solidFill>
                <a:latin typeface="+mn-lt"/>
                <a:ea typeface="+mn-ea"/>
                <a:cs typeface="+mn-cs"/>
              </a:rPr>
              <a:t>, 2019). Although the women were only allotted 3,500 seats in a large stadium, had to park in a separate location, go through a separate gate and sit in an isolated section, it was still seen as a major moment for gender equality with Iran. Whether these restrictions remain in place for future matches, and what the impact of </a:t>
            </a:r>
            <a:r>
              <a:rPr lang="en-US" sz="1200" b="0" i="0" u="none" strike="noStrike" kern="1200" baseline="0" dirty="0" err="1">
                <a:solidFill>
                  <a:schemeClr val="tx1"/>
                </a:solidFill>
                <a:latin typeface="+mn-lt"/>
                <a:ea typeface="+mn-ea"/>
                <a:cs typeface="+mn-cs"/>
              </a:rPr>
              <a:t>Khodayari’s</a:t>
            </a:r>
            <a:r>
              <a:rPr lang="en-US" sz="1200" b="0" i="0" u="none" strike="noStrike" kern="1200" baseline="0" dirty="0">
                <a:solidFill>
                  <a:schemeClr val="tx1"/>
                </a:solidFill>
                <a:latin typeface="+mn-lt"/>
                <a:ea typeface="+mn-ea"/>
                <a:cs typeface="+mn-cs"/>
              </a:rPr>
              <a:t> death and subsequent policy change will be on the empowerment of Iranian women, remains to be seen. </a:t>
            </a:r>
          </a:p>
          <a:p>
            <a:r>
              <a:rPr lang="en-US" sz="1200" b="0" i="0" u="none" strike="noStrike" kern="1200" baseline="0" dirty="0">
                <a:solidFill>
                  <a:schemeClr val="tx1"/>
                </a:solidFill>
                <a:latin typeface="+mn-lt"/>
                <a:ea typeface="+mn-ea"/>
                <a:cs typeface="+mn-cs"/>
              </a:rPr>
              <a:t>However, the intragroup impact of sport is not limited to relations between different parties within the nation; it can also help determine who gets to lead the nation. Sporting victory, it is sometimes argued, boosts incumbents who can bask in reflected glory. Sporting failure, however, is sometimes said to lead incumbents to lose. In the midst of the 1970 general election campaign, England went down to a 3–2 defeat to West Germany. According to the then </a:t>
            </a:r>
            <a:r>
              <a:rPr lang="en-US" sz="1200" b="0" i="0" u="none" strike="noStrike" kern="1200" baseline="0" dirty="0" err="1">
                <a:solidFill>
                  <a:schemeClr val="tx1"/>
                </a:solidFill>
                <a:latin typeface="+mn-lt"/>
                <a:ea typeface="+mn-ea"/>
                <a:cs typeface="+mn-cs"/>
              </a:rPr>
              <a:t>Labour</a:t>
            </a:r>
            <a:r>
              <a:rPr lang="en-US" sz="1200" b="0" i="0" u="none" strike="noStrike" kern="1200" baseline="0" dirty="0">
                <a:solidFill>
                  <a:schemeClr val="tx1"/>
                </a:solidFill>
                <a:latin typeface="+mn-lt"/>
                <a:ea typeface="+mn-ea"/>
                <a:cs typeface="+mn-cs"/>
              </a:rPr>
              <a:t> Minister for Sport, Denis Howell, this was integral to his party’s defeat: ‘The moment goalkeeper Bonetti made his third and final hash of it on the Sunday, everything simultaneously began to go wrong for </a:t>
            </a:r>
            <a:r>
              <a:rPr lang="en-US" sz="1200" b="0" i="0" u="none" strike="noStrike" kern="1200" baseline="0" dirty="0" err="1">
                <a:solidFill>
                  <a:schemeClr val="tx1"/>
                </a:solidFill>
                <a:latin typeface="+mn-lt"/>
                <a:ea typeface="+mn-ea"/>
                <a:cs typeface="+mn-cs"/>
              </a:rPr>
              <a:t>Labour</a:t>
            </a:r>
            <a:r>
              <a:rPr lang="en-US" sz="1200" b="0" i="0" u="none" strike="noStrike" kern="1200" baseline="0" dirty="0">
                <a:solidFill>
                  <a:schemeClr val="tx1"/>
                </a:solidFill>
                <a:latin typeface="+mn-lt"/>
                <a:ea typeface="+mn-ea"/>
                <a:cs typeface="+mn-cs"/>
              </a:rPr>
              <a:t> for the following Thursday’ (Keating, 2010).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3628256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But claims about the impact of sport on politics often concern intergroup, not just intragroup, relations. In some cases, this is limited to perceptions and feelings. Thus, it has been argued that the victory of the Netherlands over Germany in the semi-finals of the 1988 European football championship – and more specifically, the image of Ronald Koeman apparently wiping his backside on a German shirt in celebration – was interpreted as a symbolic reversal of occupation during World War II (during which the Germans had, among other things, confiscated all Dutch bicycles). </a:t>
            </a:r>
            <a:r>
              <a:rPr lang="en-US" sz="1200" b="0" i="0" u="none" strike="noStrike" kern="1200" baseline="0" dirty="0" err="1">
                <a:solidFill>
                  <a:schemeClr val="tx1"/>
                </a:solidFill>
                <a:latin typeface="+mn-lt"/>
                <a:ea typeface="+mn-ea"/>
                <a:cs typeface="+mn-cs"/>
              </a:rPr>
              <a:t>Kuper</a:t>
            </a:r>
            <a:r>
              <a:rPr lang="en-US" sz="1200" b="0" i="0" u="none" strike="noStrike" kern="1200" baseline="0" dirty="0">
                <a:solidFill>
                  <a:schemeClr val="tx1"/>
                </a:solidFill>
                <a:latin typeface="+mn-lt"/>
                <a:ea typeface="+mn-ea"/>
                <a:cs typeface="+mn-cs"/>
              </a:rPr>
              <a:t> (2011) thus describes how: </a:t>
            </a:r>
          </a:p>
          <a:p>
            <a:r>
              <a:rPr lang="en-US" sz="1200" b="0" i="0" u="none" strike="noStrike" kern="1200" baseline="0" dirty="0">
                <a:solidFill>
                  <a:schemeClr val="tx1"/>
                </a:solidFill>
                <a:latin typeface="+mn-lt"/>
                <a:ea typeface="+mn-ea"/>
                <a:cs typeface="+mn-cs"/>
              </a:rPr>
              <a:t>Nine million people, 60% of the population, celebrated on the streets. It was the largest public gathering since the Liberation. ‘It feels as though we’ve won the war at last’ said a former Resistance fighter on TV. … In the </a:t>
            </a:r>
            <a:r>
              <a:rPr lang="en-US" sz="1200" b="0" i="0" u="none" strike="noStrike" kern="1200" baseline="0" dirty="0" err="1">
                <a:solidFill>
                  <a:schemeClr val="tx1"/>
                </a:solidFill>
                <a:latin typeface="+mn-lt"/>
                <a:ea typeface="+mn-ea"/>
                <a:cs typeface="+mn-cs"/>
              </a:rPr>
              <a:t>Leidseplein</a:t>
            </a:r>
            <a:r>
              <a:rPr lang="en-US" sz="1200" b="0" i="0" u="none" strike="noStrike" kern="1200" baseline="0" dirty="0">
                <a:solidFill>
                  <a:schemeClr val="tx1"/>
                </a:solidFill>
                <a:latin typeface="+mn-lt"/>
                <a:ea typeface="+mn-ea"/>
                <a:cs typeface="+mn-cs"/>
              </a:rPr>
              <a:t> square in Amsterdam, people threw bicycles (their own?) into the air and shouted, ‘Hurray, we’ve got our bikes back!’ </a:t>
            </a:r>
          </a:p>
          <a:p>
            <a:r>
              <a:rPr lang="en-US" sz="1200" b="0" i="0" u="none" strike="noStrike" kern="1200" baseline="0" dirty="0">
                <a:solidFill>
                  <a:schemeClr val="tx1"/>
                </a:solidFill>
                <a:latin typeface="+mn-lt"/>
                <a:ea typeface="+mn-ea"/>
                <a:cs typeface="+mn-cs"/>
              </a:rPr>
              <a:t>In other cases, it is argued that the change in power relations in sport had led to actual conflict, because dominant groups feel threatened by a resurgent underdog. As an example, it has been suggested that the 5–4 victory of Czechoslovakia over the Soviet Union in the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Olympic ice hockey final was a catalyst for the Soviet invasion of Czechoslovakia later that year. Thus, the Czechoslovakian player Jan Havel recounts:</a:t>
            </a:r>
          </a:p>
          <a:p>
            <a:r>
              <a:rPr lang="en-US" sz="1200" b="0" i="0" u="none" strike="noStrike" kern="1200" baseline="0" dirty="0">
                <a:solidFill>
                  <a:schemeClr val="tx1"/>
                </a:solidFill>
                <a:latin typeface="+mn-lt"/>
                <a:ea typeface="+mn-ea"/>
                <a:cs typeface="+mn-cs"/>
              </a:rPr>
              <a:t>The tanks rolled in in ’68 … because the nation was united behind hockey and behind beating the Russians and the Soviets got scared. … Hockey served as a proxy battlefield. As Russian tanks overran Czechoslovakia, ‘5–4’ graffiti appeared everywhere, offering a reminder of the outcome of the Olympic match. (</a:t>
            </a:r>
            <a:r>
              <a:rPr lang="en-US" sz="1200" b="0" i="0" u="none" strike="noStrike" kern="1200" baseline="0" dirty="0" err="1">
                <a:solidFill>
                  <a:schemeClr val="tx1"/>
                </a:solidFill>
                <a:latin typeface="+mn-lt"/>
                <a:ea typeface="+mn-ea"/>
                <a:cs typeface="+mn-cs"/>
              </a:rPr>
              <a:t>Scheiner</a:t>
            </a:r>
            <a:r>
              <a:rPr lang="en-US" sz="1200" b="0" i="0" u="none" strike="noStrike" kern="1200" baseline="0" dirty="0">
                <a:solidFill>
                  <a:schemeClr val="tx1"/>
                </a:solidFill>
                <a:latin typeface="+mn-lt"/>
                <a:ea typeface="+mn-ea"/>
                <a:cs typeface="+mn-cs"/>
              </a:rPr>
              <a:t>, 2018)</a:t>
            </a:r>
          </a:p>
          <a:p>
            <a:r>
              <a:rPr lang="en-US" sz="1200" b="0" i="0" u="none" strike="noStrike" kern="1200" baseline="0" dirty="0">
                <a:solidFill>
                  <a:schemeClr val="tx1"/>
                </a:solidFill>
                <a:latin typeface="+mn-lt"/>
                <a:ea typeface="+mn-ea"/>
                <a:cs typeface="+mn-cs"/>
              </a:rPr>
              <a:t>As Stott notes in Chapter 18, a similar dynamic has been proposed as one factor leading up to the ‘homeland war’ between Croatia and Serbia of 1991. On 13 May 1990, the Croatian football team of Dinamo Zagreb played a Yugoslav First League game against the Serbian team of Red Star Belgrade. During the encounter, Serbian police attacked the Dinamo fans. Dinamo players, notably the captain </a:t>
            </a:r>
            <a:r>
              <a:rPr lang="en-US" sz="1200" b="0" i="0" u="none" strike="noStrike" kern="1200" baseline="0" dirty="0" err="1">
                <a:solidFill>
                  <a:schemeClr val="tx1"/>
                </a:solidFill>
                <a:latin typeface="+mn-lt"/>
                <a:ea typeface="+mn-ea"/>
                <a:cs typeface="+mn-cs"/>
              </a:rPr>
              <a:t>Zvonimir</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Boban</a:t>
            </a:r>
            <a:r>
              <a:rPr lang="en-US" sz="1200" b="0" i="0" u="none" strike="noStrike" kern="1200" baseline="0" dirty="0">
                <a:solidFill>
                  <a:schemeClr val="tx1"/>
                </a:solidFill>
                <a:latin typeface="+mn-lt"/>
                <a:ea typeface="+mn-ea"/>
                <a:cs typeface="+mn-cs"/>
              </a:rPr>
              <a:t>, responded by attacking the police. This is said to have given the Croatians confidence in fighting back, and a memorial outside the Dinamo ground today commemorates: ‘all the Dinamo fans for whom the war started on May 13, 1990 and ended with them laying down their lives on the altar of the Croatian homeland’ (</a:t>
            </a:r>
            <a:r>
              <a:rPr lang="en-US" sz="1200" b="0" i="0" u="none" strike="noStrike" kern="1200" baseline="0" dirty="0" err="1">
                <a:solidFill>
                  <a:schemeClr val="tx1"/>
                </a:solidFill>
                <a:latin typeface="+mn-lt"/>
                <a:ea typeface="+mn-ea"/>
                <a:cs typeface="+mn-cs"/>
              </a:rPr>
              <a:t>Milekic</a:t>
            </a:r>
            <a:r>
              <a:rPr lang="en-US" sz="1200" b="0" i="0" u="none" strike="noStrike" kern="1200" baseline="0" dirty="0">
                <a:solidFill>
                  <a:schemeClr val="tx1"/>
                </a:solidFill>
                <a:latin typeface="+mn-lt"/>
                <a:ea typeface="+mn-ea"/>
                <a:cs typeface="+mn-cs"/>
              </a:rPr>
              <a:t>, 1996).</a:t>
            </a:r>
          </a:p>
          <a:p>
            <a:r>
              <a:rPr lang="en-US" sz="1200" b="0" i="0" u="none" strike="noStrike" kern="1200" baseline="0" dirty="0">
                <a:solidFill>
                  <a:schemeClr val="tx1"/>
                </a:solidFill>
                <a:latin typeface="+mn-lt"/>
                <a:ea typeface="+mn-ea"/>
                <a:cs typeface="+mn-cs"/>
              </a:rPr>
              <a:t>But if sport can empower people to assert their nationhood, it is claimed that it can also disempower them and undermine national self-assertion. For example, Scotland went to the 1978 Football World Cup with high hopes. Their humiliating defeat and elimination in the first round have been linked to the vote against Scottish devolution in 1979. As Andrew Marr puts it: ‘the “we were rubbish” hangover certainly contributed to the outcome’ (cited in The Scottish Football Blog, 2010).</a:t>
            </a:r>
          </a:p>
          <a:p>
            <a:r>
              <a:rPr lang="en-US" sz="1200" b="0" i="0" u="none" strike="noStrike" kern="1200" baseline="0" dirty="0">
                <a:solidFill>
                  <a:schemeClr val="tx1"/>
                </a:solidFill>
                <a:latin typeface="+mn-lt"/>
                <a:ea typeface="+mn-ea"/>
                <a:cs typeface="+mn-cs"/>
              </a:rPr>
              <a:t>A somewhat different dynamic linking sport to international relations has more to do with conceptions of legitimacy than the sense of empowerment. One example of this involves another actual war – the famous ‘football war’ between Honduras and El Salvador in 1969 that followed a highly fraught set of qualifiers for the 1970 World Cup between the two nations. On the day of the decisive third play-off game in Mexico City, El Salvador broke off diplomatic relations claiming that some 12,000 Salvadorians had been forced to flee Honduras following the previous game. Three weeks later they launched an air attack on Honduras.</a:t>
            </a:r>
          </a:p>
          <a:p>
            <a:r>
              <a:rPr lang="en-US" sz="1200" b="0" i="0" u="none" strike="noStrike" kern="1200" baseline="0" dirty="0">
                <a:solidFill>
                  <a:schemeClr val="tx1"/>
                </a:solidFill>
                <a:latin typeface="+mn-lt"/>
                <a:ea typeface="+mn-ea"/>
                <a:cs typeface="+mn-cs"/>
              </a:rPr>
              <a:t>Another example involves a trade war (or, more accurately, the threat of a trade war). This is the famous cricketing ‘bodyline controversy’ of 1933, in which Australians were outraged at the tactics of English bowlers aiming for the bodies of the opposing batsmen. Mindful of its broader political significance, the Australian cricketing authorities cabled a message to the English on 18 January 1933 saying that:</a:t>
            </a:r>
          </a:p>
          <a:p>
            <a:r>
              <a:rPr lang="en-US" sz="1200" b="0" i="0" u="none" strike="noStrike" kern="1200" baseline="0" dirty="0">
                <a:solidFill>
                  <a:schemeClr val="tx1"/>
                </a:solidFill>
                <a:latin typeface="+mn-lt"/>
                <a:ea typeface="+mn-ea"/>
                <a:cs typeface="+mn-cs"/>
              </a:rPr>
              <a:t>Bodyline bowling assumed such proportions as to menace best interests of game, making protection of body by batsmen the main consideration. Causing intensely bitter feelings between players, as well as injury. In our opinion is unsportsmanlike. Unless stopped at once [it is] likely to upset friendly relations between Australia and England. (</a:t>
            </a:r>
            <a:r>
              <a:rPr lang="en-US" sz="1200" b="0" i="0" u="none" strike="noStrike" kern="1200" baseline="0" dirty="0" err="1">
                <a:solidFill>
                  <a:schemeClr val="tx1"/>
                </a:solidFill>
                <a:latin typeface="+mn-lt"/>
                <a:ea typeface="+mn-ea"/>
                <a:cs typeface="+mn-cs"/>
              </a:rPr>
              <a:t>Frith</a:t>
            </a:r>
            <a:r>
              <a:rPr lang="en-US" sz="1200" b="0" i="0" u="none" strike="noStrike" kern="1200" baseline="0" dirty="0">
                <a:solidFill>
                  <a:schemeClr val="tx1"/>
                </a:solidFill>
                <a:latin typeface="+mn-lt"/>
                <a:ea typeface="+mn-ea"/>
                <a:cs typeface="+mn-cs"/>
              </a:rPr>
              <a:t>, 2002, p. 22)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Indeed, the accusation of being ‘unsportsmanlike’ was seen as so extreme that there were fears it would disrupt diplomatic and trade relations between the two countries. Things were only settled when the Australian Prime Minister, Joseph Lyons, persuaded his cricketing board to back down. They wrote another cable which, while still objecting strongly to bodyline bowling, stated: ‘We do not regard the sportsmanship of your team as being in question’ (Green, 1989, p. 154). </a:t>
            </a:r>
          </a:p>
          <a:p>
            <a:r>
              <a:rPr lang="en-US" sz="1200" b="0" i="0" u="none" strike="noStrike" kern="1200" baseline="0" dirty="0">
                <a:solidFill>
                  <a:schemeClr val="tx1"/>
                </a:solidFill>
                <a:latin typeface="+mn-lt"/>
                <a:ea typeface="+mn-ea"/>
                <a:cs typeface="+mn-cs"/>
              </a:rPr>
              <a:t>Some recent research has examined the framing of intergroup relations through sport in more systematic ways. Prior to the 2014 Football World Cup, a YouGov global survey of fans worldwide noted a correlation between a country’s least </a:t>
            </a:r>
            <a:r>
              <a:rPr lang="en-US" sz="1200" b="0" i="0" u="none" strike="noStrike" kern="1200" baseline="0" dirty="0" err="1">
                <a:solidFill>
                  <a:schemeClr val="tx1"/>
                </a:solidFill>
                <a:latin typeface="+mn-lt"/>
                <a:ea typeface="+mn-ea"/>
                <a:cs typeface="+mn-cs"/>
              </a:rPr>
              <a:t>favourite</a:t>
            </a:r>
            <a:r>
              <a:rPr lang="en-US" sz="1200" b="0" i="0" u="none" strike="noStrike" kern="1200" baseline="0" dirty="0">
                <a:solidFill>
                  <a:schemeClr val="tx1"/>
                </a:solidFill>
                <a:latin typeface="+mn-lt"/>
                <a:ea typeface="+mn-ea"/>
                <a:cs typeface="+mn-cs"/>
              </a:rPr>
              <a:t> participating team and the current political tension between the two countries (</a:t>
            </a:r>
            <a:r>
              <a:rPr lang="en-US" sz="1200" b="0" i="0" u="none" strike="noStrike" kern="1200" baseline="0" dirty="0" err="1">
                <a:solidFill>
                  <a:schemeClr val="tx1"/>
                </a:solidFill>
                <a:latin typeface="+mn-lt"/>
                <a:ea typeface="+mn-ea"/>
                <a:cs typeface="+mn-cs"/>
              </a:rPr>
              <a:t>Aisch</a:t>
            </a:r>
            <a:r>
              <a:rPr lang="en-US" sz="1200" b="0" i="0" u="none" strike="noStrike" kern="1200" baseline="0" dirty="0">
                <a:solidFill>
                  <a:schemeClr val="tx1"/>
                </a:solidFill>
                <a:latin typeface="+mn-lt"/>
                <a:ea typeface="+mn-ea"/>
                <a:cs typeface="+mn-cs"/>
              </a:rPr>
              <a:t>, Leonhardt, &amp; </a:t>
            </a:r>
            <a:r>
              <a:rPr lang="en-US" sz="1200" b="0" i="0" u="none" strike="noStrike" kern="1200" baseline="0" dirty="0" err="1">
                <a:solidFill>
                  <a:schemeClr val="tx1"/>
                </a:solidFill>
                <a:latin typeface="+mn-lt"/>
                <a:ea typeface="+mn-ea"/>
                <a:cs typeface="+mn-cs"/>
              </a:rPr>
              <a:t>Qauealy</a:t>
            </a:r>
            <a:r>
              <a:rPr lang="en-US" sz="1200" b="0" i="0" u="none" strike="noStrike" kern="1200" baseline="0" dirty="0">
                <a:solidFill>
                  <a:schemeClr val="tx1"/>
                </a:solidFill>
                <a:latin typeface="+mn-lt"/>
                <a:ea typeface="+mn-ea"/>
                <a:cs typeface="+mn-cs"/>
              </a:rPr>
              <a:t>, 2014). Moreover, a subsequent study found similar results when examining Jewish–Israeli attitudes towards the German national team (Samuel-</a:t>
            </a:r>
            <a:r>
              <a:rPr lang="en-US" sz="1200" b="0" i="0" u="none" strike="noStrike" kern="1200" baseline="0" dirty="0" err="1">
                <a:solidFill>
                  <a:schemeClr val="tx1"/>
                </a:solidFill>
                <a:latin typeface="+mn-lt"/>
                <a:ea typeface="+mn-ea"/>
                <a:cs typeface="+mn-cs"/>
              </a:rPr>
              <a:t>Azran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Galily</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Karniel</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Lavie-Dinur</a:t>
            </a:r>
            <a:r>
              <a:rPr lang="en-US" sz="1200" b="0" i="0" u="none" strike="noStrike" kern="1200" baseline="0" dirty="0">
                <a:solidFill>
                  <a:schemeClr val="tx1"/>
                </a:solidFill>
                <a:latin typeface="+mn-lt"/>
                <a:ea typeface="+mn-ea"/>
                <a:cs typeface="+mn-cs"/>
              </a:rPr>
              <a:t>, 2016). In line with this, the media are well known for framing sporting fixtures in terms of international rivalries in ways that thereby help to reproduce such rivalries. John Vincent and </a:t>
            </a:r>
            <a:r>
              <a:rPr lang="en-US" sz="1200" b="0" i="0" u="none" strike="noStrike" kern="1200" baseline="0" dirty="0" err="1">
                <a:solidFill>
                  <a:schemeClr val="tx1"/>
                </a:solidFill>
                <a:latin typeface="+mn-lt"/>
                <a:ea typeface="+mn-ea"/>
                <a:cs typeface="+mn-cs"/>
              </a:rPr>
              <a:t>colleauges</a:t>
            </a:r>
            <a:r>
              <a:rPr lang="en-US" sz="1200" b="0" i="0" u="none" strike="noStrike" kern="1200" baseline="0" dirty="0">
                <a:solidFill>
                  <a:schemeClr val="tx1"/>
                </a:solidFill>
                <a:latin typeface="+mn-lt"/>
                <a:ea typeface="+mn-ea"/>
                <a:cs typeface="+mn-cs"/>
              </a:rPr>
              <a:t> (2010), for example, showed how both English and German media outlets described a football match between the two nations as a continuation of their World War II rivalry. </a:t>
            </a:r>
          </a:p>
          <a:p>
            <a:r>
              <a:rPr lang="en-US" sz="1200" b="0" i="0" u="none" strike="noStrike" kern="1200" baseline="0" dirty="0">
                <a:solidFill>
                  <a:schemeClr val="tx1"/>
                </a:solidFill>
                <a:latin typeface="+mn-lt"/>
                <a:ea typeface="+mn-ea"/>
                <a:cs typeface="+mn-cs"/>
              </a:rPr>
              <a:t>But this is not inevitable. Sport does not invariably reproduce international conflicts; it can also critique and challenge them. As </a:t>
            </a:r>
            <a:r>
              <a:rPr lang="en-US" sz="1200" b="0" i="0" u="none" strike="noStrike" kern="1200" baseline="0" dirty="0" err="1">
                <a:solidFill>
                  <a:schemeClr val="tx1"/>
                </a:solidFill>
                <a:latin typeface="+mn-lt"/>
                <a:ea typeface="+mn-ea"/>
                <a:cs typeface="+mn-cs"/>
              </a:rPr>
              <a:t>Kausik</a:t>
            </a:r>
            <a:r>
              <a:rPr lang="en-US" sz="1200" b="0" i="0" u="none" strike="noStrike" kern="1200" baseline="0" dirty="0">
                <a:solidFill>
                  <a:schemeClr val="tx1"/>
                </a:solidFill>
                <a:latin typeface="+mn-lt"/>
                <a:ea typeface="+mn-ea"/>
                <a:cs typeface="+mn-cs"/>
              </a:rPr>
              <a:t> Bandyopadhyay (2008) argues, while Pakistan and India are locked in a long-standing international dispute, the Indian cricket team’s 2004 tour of Pakistan was marked by goodwill and friendship as fans and cricket boards of both nations were able to come together in their love of the sport. Similarly, an in-depth quantitative and qualitative analysis of football fans from 18 European countries concluded that despite cultural and political differences, the supporters all ultimately speak the ‘language of football’ (Parks, 2008). This is reminiscent of what is perhaps the most famous incident of sport’s capacity to overcome intergroup rivalry. On Christmas Day 1914 at the start of World War I, for several hours on the western front German and British soldiers stopped fighting to play football between the two lines of trenches in No Man’s Land (Hughes, 2014). While the incident was not unique and indeed can be seen as just one example of a ‘live and let live’ ethos between the opposed armies (Ashworth, 2004), it has acquired iconic status. Indeed, the moment was recently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with a memorial in which Prince William commented at the ceremony, ‘Football has the power to bring people together and break down barriers’ (Hughes, 2014)</a:t>
            </a:r>
            <a:r>
              <a:rPr lang="en-US" sz="1200" b="0" i="1" u="none" strike="noStrike" kern="1200" baseline="0" dirty="0">
                <a:solidFill>
                  <a:schemeClr val="tx1"/>
                </a:solidFill>
                <a:latin typeface="+mn-lt"/>
                <a:ea typeface="+mn-ea"/>
                <a:cs typeface="+mn-cs"/>
              </a:rPr>
              <a:t>.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sum, there are many examples which suggest that de Coubertin was right in suggesting that athletics (and sport more generally) can be a force for harmony and a force for conflict, that it can both strengthen peace and lead to war. Again, though, it should be noted that, in either case, the examples we have marshalled are suggestive rather than definitive, and that there is little conclusive evidence that it was sport that had the consequences claimed for it. Accordingly, there is a pressing need for more systematic studies that might support strong causal claims. Nevertheless, at a minimum, there is a prima facie case that the answer to the question posed in this section is in the affirmative: yes, sport </a:t>
            </a:r>
            <a:r>
              <a:rPr lang="en-US" sz="1200" b="0" i="1" u="none" strike="noStrike" kern="1200" baseline="0" dirty="0">
                <a:solidFill>
                  <a:schemeClr val="tx1"/>
                </a:solidFill>
                <a:latin typeface="+mn-lt"/>
                <a:ea typeface="+mn-ea"/>
                <a:cs typeface="+mn-cs"/>
              </a:rPr>
              <a:t>does </a:t>
            </a:r>
            <a:r>
              <a:rPr lang="en-US" sz="1200" b="0" i="0" u="none" strike="noStrike" kern="1200" baseline="0" dirty="0">
                <a:solidFill>
                  <a:schemeClr val="tx1"/>
                </a:solidFill>
                <a:latin typeface="+mn-lt"/>
                <a:ea typeface="+mn-ea"/>
                <a:cs typeface="+mn-cs"/>
              </a:rPr>
              <a:t>impact society. </a:t>
            </a:r>
          </a:p>
          <a:p>
            <a:r>
              <a:rPr lang="en-US" sz="1200" b="0" i="0" u="none" strike="noStrike" kern="1200" baseline="0" dirty="0">
                <a:solidFill>
                  <a:schemeClr val="tx1"/>
                </a:solidFill>
                <a:latin typeface="+mn-lt"/>
                <a:ea typeface="+mn-ea"/>
                <a:cs typeface="+mn-cs"/>
              </a:rPr>
              <a:t>The examples we have provided here have also done a little more. We have begun to suggest some of the ways in which this impact occurs (i.e., by informing relations within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nation as well as relations between nations). We have also begun to describe some of the different processes through which these impacts are achieved. It is now time to look rather more closely at precisely how sport impacts society.</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1780166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order to understand the impact of sport on relations within and between nations it is useful to start by considering the nature of nationhood. Here we draw on the work of Benedict Anderson on the nation as an </a:t>
            </a:r>
            <a:r>
              <a:rPr lang="en-US" sz="1200" b="0" i="1" u="none" strike="noStrike" kern="1200" baseline="0" dirty="0">
                <a:solidFill>
                  <a:schemeClr val="tx1"/>
                </a:solidFill>
                <a:latin typeface="+mn-lt"/>
                <a:ea typeface="+mn-ea"/>
                <a:cs typeface="+mn-cs"/>
              </a:rPr>
              <a:t>imagined community </a:t>
            </a:r>
            <a:r>
              <a:rPr lang="en-US" sz="1200" b="0" i="0" u="none" strike="noStrike" kern="1200" baseline="0" dirty="0">
                <a:solidFill>
                  <a:schemeClr val="tx1"/>
                </a:solidFill>
                <a:latin typeface="+mn-lt"/>
                <a:ea typeface="+mn-ea"/>
                <a:cs typeface="+mn-cs"/>
              </a:rPr>
              <a:t>(Anderson, 1991). This notion reflects the fact that it is not possible for every member of a given country to be physically co-present at any point in time. For this reason, the idea of a national community can only be an imaginative construct rather than something that is directly experienced or perceived. What, then, allows us to have such a sense of nationhood? Anderson puts it down to a series of conditions, of which, for our purposes, the critical one has to do with the role of the media and, more specifically, the way that, in consuming the news, we have a sense of others across the country attending to the same news in the same way.</a:t>
            </a:r>
          </a:p>
          <a:p>
            <a:r>
              <a:rPr lang="en-US" sz="1200" b="0" i="0" u="none" strike="noStrike" kern="1200" baseline="0" dirty="0">
                <a:solidFill>
                  <a:schemeClr val="tx1"/>
                </a:solidFill>
                <a:latin typeface="+mn-lt"/>
                <a:ea typeface="+mn-ea"/>
                <a:cs typeface="+mn-cs"/>
              </a:rPr>
              <a:t>One might expect this to be particularly true when the news concerns those things that in themselves can be seen as ‘national’, and nothing fits this better than the fate of national sporting teams. For reasons discussed in Chapters 2 and 19, we would expect all those who see themselves as nationals to react in the same way to their country’s triumphs and failures. As an Olympic gold medal is won, or a World Cup winning goal is scored, we cheer and at the same time imagine people the length and breadth of the land cheering like us. And, as a result, we have a sense of being part of the national community.</a:t>
            </a:r>
          </a:p>
          <a:p>
            <a:r>
              <a:rPr lang="en-US" sz="1200" b="0" i="0" u="none" strike="noStrike" kern="1200" baseline="0" dirty="0">
                <a:solidFill>
                  <a:schemeClr val="tx1"/>
                </a:solidFill>
                <a:latin typeface="+mn-lt"/>
                <a:ea typeface="+mn-ea"/>
                <a:cs typeface="+mn-cs"/>
              </a:rPr>
              <a:t>But, in so far as these sportspeople are representative in a symbolic as well as a formal sense – that is, in so far as they are </a:t>
            </a:r>
            <a:r>
              <a:rPr lang="en-US" sz="1200" b="0" i="1" u="none" strike="noStrike" kern="1200" baseline="0" dirty="0">
                <a:solidFill>
                  <a:schemeClr val="tx1"/>
                </a:solidFill>
                <a:latin typeface="+mn-lt"/>
                <a:ea typeface="+mn-ea"/>
                <a:cs typeface="+mn-cs"/>
              </a:rPr>
              <a:t>the imagined community made manifest </a:t>
            </a:r>
            <a:r>
              <a:rPr lang="en-US" sz="1200" b="0" i="0" u="none" strike="noStrike" kern="1200" baseline="0" dirty="0">
                <a:solidFill>
                  <a:schemeClr val="tx1"/>
                </a:solidFill>
                <a:latin typeface="+mn-lt"/>
                <a:ea typeface="+mn-ea"/>
                <a:cs typeface="+mn-cs"/>
              </a:rPr>
              <a:t>– we can also use their triumphs and failures to tell us something about ourselves. More specifically, we can evaluate the nation’s place and standing in the world from the performance of the people and teams that represent them. More generally, sport constitutes a key arena in which we form representations both of ourselves and of others.</a:t>
            </a:r>
          </a:p>
          <a:p>
            <a:r>
              <a:rPr lang="en-US" sz="1200" b="0" i="0" u="none" strike="noStrike" kern="1200" baseline="0" dirty="0">
                <a:solidFill>
                  <a:schemeClr val="tx1"/>
                </a:solidFill>
                <a:latin typeface="+mn-lt"/>
                <a:ea typeface="+mn-ea"/>
                <a:cs typeface="+mn-cs"/>
              </a:rPr>
              <a:t>Once again, the Olympic Games are a prime example of this. Olympic opening ceremonies are particularly rich resources for examining how a nation wishes to be seen, the elements which it seeks to highlight in the national story, the voices which are heard, and also the groups which are rendered invisible and silent (Billings &amp; Angelini, 2007; Hogan, 2003). In this way, such events can be seen as feats of </a:t>
            </a:r>
            <a:r>
              <a:rPr lang="en-US" sz="1200" b="0" i="1" u="none" strike="noStrike" kern="1200" baseline="0" dirty="0">
                <a:solidFill>
                  <a:schemeClr val="tx1"/>
                </a:solidFill>
                <a:latin typeface="+mn-lt"/>
                <a:ea typeface="+mn-ea"/>
                <a:cs typeface="+mn-cs"/>
              </a:rPr>
              <a:t>identity </a:t>
            </a:r>
            <a:r>
              <a:rPr lang="en-US" sz="1200" b="0" i="1" u="none" strike="noStrike" kern="1200" baseline="0" dirty="0" err="1">
                <a:solidFill>
                  <a:schemeClr val="tx1"/>
                </a:solidFill>
                <a:latin typeface="+mn-lt"/>
                <a:ea typeface="+mn-ea"/>
                <a:cs typeface="+mn-cs"/>
              </a:rPr>
              <a:t>impresarioship</a:t>
            </a:r>
            <a:r>
              <a:rPr lang="en-US" sz="1200" b="0" i="1"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in which hierarchies of class, gender and race which run through the broader society are reproduced and reinforced (Haslam et al., 2011; see also Chapter 3).</a:t>
            </a:r>
          </a:p>
          <a:p>
            <a:r>
              <a:rPr lang="en-US" sz="1200" b="0" i="0" u="none" strike="noStrike" kern="1200" baseline="0" dirty="0">
                <a:solidFill>
                  <a:schemeClr val="tx1"/>
                </a:solidFill>
                <a:latin typeface="+mn-lt"/>
                <a:ea typeface="+mn-ea"/>
                <a:cs typeface="+mn-cs"/>
              </a:rPr>
              <a:t>But, of course, relatively few people actually attend Olympic events. Rather, the nation watches them on TV or reads about them in their newspapers. Hence, the impact of these events is mediated through the media. And, unsurprisingly, media coverage is heavily slanted towards the outlet’s country of origin (Angelini, MacArthur, Smith, &amp; Billings, 2017). Furthermore, as a result of this ingroup </a:t>
            </a:r>
            <a:r>
              <a:rPr lang="en-US" sz="1200" b="0" i="0" u="none" strike="noStrike" kern="1200" baseline="0" dirty="0" err="1">
                <a:solidFill>
                  <a:schemeClr val="tx1"/>
                </a:solidFill>
                <a:latin typeface="+mn-lt"/>
                <a:ea typeface="+mn-ea"/>
                <a:cs typeface="+mn-cs"/>
              </a:rPr>
              <a:t>favouritism</a:t>
            </a:r>
            <a:r>
              <a:rPr lang="en-US" sz="1200" b="0" i="0" u="none" strike="noStrike" kern="1200" baseline="0" dirty="0">
                <a:solidFill>
                  <a:schemeClr val="tx1"/>
                </a:solidFill>
                <a:latin typeface="+mn-lt"/>
                <a:ea typeface="+mn-ea"/>
                <a:cs typeface="+mn-cs"/>
              </a:rPr>
              <a:t>, the Olympics have been shown to increase viewers’ nationalism and patriotism (Billings, Brown, &amp; Brown, 2013; Billings, Brown, &amp; Brown-Devlin, 2015; </a:t>
            </a:r>
            <a:r>
              <a:rPr lang="en-US" sz="1200" b="0" i="0" u="none" strike="noStrike" kern="1200" baseline="0" dirty="0" err="1">
                <a:solidFill>
                  <a:schemeClr val="tx1"/>
                </a:solidFill>
                <a:latin typeface="+mn-lt"/>
                <a:ea typeface="+mn-ea"/>
                <a:cs typeface="+mn-cs"/>
              </a:rPr>
              <a:t>Seate</a:t>
            </a:r>
            <a:r>
              <a:rPr lang="en-US" sz="1200" b="0" i="0" u="none" strike="noStrike" kern="1200" baseline="0" dirty="0">
                <a:solidFill>
                  <a:schemeClr val="tx1"/>
                </a:solidFill>
                <a:latin typeface="+mn-lt"/>
                <a:ea typeface="+mn-ea"/>
                <a:cs typeface="+mn-cs"/>
              </a:rPr>
              <a:t>, Ma, Iles, McCloskey, &amp; Parry- Giles, 2017) and this may explain why, more generally, international sporting events typically serve to increase national pride within the host country (</a:t>
            </a:r>
            <a:r>
              <a:rPr lang="en-US" sz="1200" b="0" i="0" u="none" strike="noStrike" kern="1200" baseline="0" dirty="0" err="1">
                <a:solidFill>
                  <a:schemeClr val="tx1"/>
                </a:solidFill>
                <a:latin typeface="+mn-lt"/>
                <a:ea typeface="+mn-ea"/>
                <a:cs typeface="+mn-cs"/>
              </a:rPr>
              <a:t>Leng</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Kuo</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Baysa</a:t>
            </a:r>
            <a:r>
              <a:rPr lang="en-US" sz="1200" b="0" i="0" u="none" strike="noStrike" kern="1200" baseline="0" dirty="0">
                <a:solidFill>
                  <a:schemeClr val="tx1"/>
                </a:solidFill>
                <a:latin typeface="+mn-lt"/>
                <a:ea typeface="+mn-ea"/>
                <a:cs typeface="+mn-cs"/>
              </a:rPr>
              <a:t>-Pee, Grain, &amp; Tay, 2015). </a:t>
            </a:r>
          </a:p>
          <a:p>
            <a:r>
              <a:rPr lang="en-US" sz="1200" b="0" i="0" u="none" strike="noStrike" kern="1200" baseline="0" dirty="0">
                <a:solidFill>
                  <a:schemeClr val="tx1"/>
                </a:solidFill>
                <a:latin typeface="+mn-lt"/>
                <a:ea typeface="+mn-ea"/>
                <a:cs typeface="+mn-cs"/>
              </a:rPr>
              <a:t>Equally, media coverage of the Olympics shapes the way we represent other nations, with this coverage frequently reflecting international rivalries and existing stereotypes. The impact is particularly acute in the case of host countries which receive global coverage that is far from restricted to their sporting accomplishments. Thus, a longitudinal study of a German sample by Christiana </a:t>
            </a:r>
            <a:r>
              <a:rPr lang="en-US" sz="1200" b="0" i="0" u="none" strike="noStrike" kern="1200" baseline="0" dirty="0" err="1">
                <a:solidFill>
                  <a:schemeClr val="tx1"/>
                </a:solidFill>
                <a:latin typeface="+mn-lt"/>
                <a:ea typeface="+mn-ea"/>
                <a:cs typeface="+mn-cs"/>
              </a:rPr>
              <a:t>Schallhorn</a:t>
            </a:r>
            <a:r>
              <a:rPr lang="en-US" sz="1200" b="0" i="0" u="none" strike="noStrike" kern="1200" baseline="0" dirty="0">
                <a:solidFill>
                  <a:schemeClr val="tx1"/>
                </a:solidFill>
                <a:latin typeface="+mn-lt"/>
                <a:ea typeface="+mn-ea"/>
                <a:cs typeface="+mn-cs"/>
              </a:rPr>
              <a:t> (2019) showed how their views of Brazil changed through its hosting of the 2014 FIFA World Cup and the 2016 Olympic Games. More particularly, the country came to be seen as poorer, crisis-ridden and riddled with crime. Yet for all that (and for reasons which are not entirely clear, but which may reside in Brazil still being understood as ‘exotic’ and Germany winning the tournament), Germans became more desirous of visiting Brazil. </a:t>
            </a:r>
          </a:p>
          <a:p>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2153890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sum, then, there is strong evidence that the Olympics in particular, and sport in general, play a part in the way we represent our own nation and others. This is clearly of considerable importance. But it still underrepresents the ways in which sport impacts society in two important ways. </a:t>
            </a:r>
          </a:p>
          <a:p>
            <a:r>
              <a:rPr lang="en-US" sz="1200" b="0" i="0" u="none" strike="noStrike" kern="1200" baseline="0" dirty="0">
                <a:solidFill>
                  <a:schemeClr val="tx1"/>
                </a:solidFill>
                <a:latin typeface="+mn-lt"/>
                <a:ea typeface="+mn-ea"/>
                <a:cs typeface="+mn-cs"/>
              </a:rPr>
              <a:t>On the one hand, the impact is not just on the way that we represent the nation. It also affects the way that we represent other key social categories through which the social world is </a:t>
            </a:r>
            <a:r>
              <a:rPr lang="en-US" sz="1200" b="0" i="0" u="none" strike="noStrike" kern="1200" baseline="0" dirty="0" err="1">
                <a:solidFill>
                  <a:schemeClr val="tx1"/>
                </a:solidFill>
                <a:latin typeface="+mn-lt"/>
                <a:ea typeface="+mn-ea"/>
                <a:cs typeface="+mn-cs"/>
              </a:rPr>
              <a:t>organised</a:t>
            </a:r>
            <a:r>
              <a:rPr lang="en-US" sz="1200" b="0" i="0" u="none" strike="noStrike" kern="1200" baseline="0" dirty="0">
                <a:solidFill>
                  <a:schemeClr val="tx1"/>
                </a:solidFill>
                <a:latin typeface="+mn-lt"/>
                <a:ea typeface="+mn-ea"/>
                <a:cs typeface="+mn-cs"/>
              </a:rPr>
              <a:t> – notably ‘race’ and gender. For these categories too, like that of the nation, can be thought of as ‘imagined communities’ which can never be assembled together at one time in one place. And for these too, sport plays a major part both in allowing us to imagine a common category and in shaping the way in which we imagine it. The one big difference, though, is that we don’t have teams defined primarily in terms of these categories (e.g., it is rare to have a black team and even though there are plenty of women’s teams which are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as such, they are usually also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in terms of nation or club rather than gender alone). Accordingly, individual athletes often play a far larger part in helping define – and, more importantly, </a:t>
            </a:r>
            <a:r>
              <a:rPr lang="en-US" sz="1200" b="0" i="1" u="none" strike="noStrike" kern="1200" baseline="0" dirty="0">
                <a:solidFill>
                  <a:schemeClr val="tx1"/>
                </a:solidFill>
                <a:latin typeface="+mn-lt"/>
                <a:ea typeface="+mn-ea"/>
                <a:cs typeface="+mn-cs"/>
              </a:rPr>
              <a:t>re</a:t>
            </a:r>
            <a:r>
              <a:rPr lang="en-US" sz="1200" b="0" i="0" u="none" strike="noStrike" kern="1200" baseline="0" dirty="0">
                <a:solidFill>
                  <a:schemeClr val="tx1"/>
                </a:solidFill>
                <a:latin typeface="+mn-lt"/>
                <a:ea typeface="+mn-ea"/>
                <a:cs typeface="+mn-cs"/>
              </a:rPr>
              <a:t>define – the place of groups in the world (Kaufman &amp; Wolff, 2010). </a:t>
            </a:r>
          </a:p>
          <a:p>
            <a:r>
              <a:rPr lang="en-US" sz="1200" b="0" i="0" u="none" strike="noStrike" kern="1200" baseline="0" dirty="0">
                <a:solidFill>
                  <a:schemeClr val="tx1"/>
                </a:solidFill>
                <a:latin typeface="+mn-lt"/>
                <a:ea typeface="+mn-ea"/>
                <a:cs typeface="+mn-cs"/>
              </a:rPr>
              <a:t>In this regard, no sportsperson has had more impact than Muhammed Ali. Recall Ali’s famous declaration that ‘I </a:t>
            </a:r>
            <a:r>
              <a:rPr lang="en-US" sz="1200" b="0" i="0" u="none" strike="noStrike" kern="1200" baseline="0" dirty="0" err="1">
                <a:solidFill>
                  <a:schemeClr val="tx1"/>
                </a:solidFill>
                <a:latin typeface="+mn-lt"/>
                <a:ea typeface="+mn-ea"/>
                <a:cs typeface="+mn-cs"/>
              </a:rPr>
              <a:t>ain’t</a:t>
            </a:r>
            <a:r>
              <a:rPr lang="en-US" sz="1200" b="0" i="0" u="none" strike="noStrike" kern="1200" baseline="0" dirty="0">
                <a:solidFill>
                  <a:schemeClr val="tx1"/>
                </a:solidFill>
                <a:latin typeface="+mn-lt"/>
                <a:ea typeface="+mn-ea"/>
                <a:cs typeface="+mn-cs"/>
              </a:rPr>
              <a:t> got no quarrel with them Vietcong’. Mike </a:t>
            </a:r>
            <a:r>
              <a:rPr lang="en-US" sz="1200" b="0" i="0" u="none" strike="noStrike" kern="1200" baseline="0" dirty="0" err="1">
                <a:solidFill>
                  <a:schemeClr val="tx1"/>
                </a:solidFill>
                <a:latin typeface="+mn-lt"/>
                <a:ea typeface="+mn-ea"/>
                <a:cs typeface="+mn-cs"/>
              </a:rPr>
              <a:t>Maquesee</a:t>
            </a:r>
            <a:r>
              <a:rPr lang="en-US" sz="1200" b="0" i="0" u="none" strike="noStrike" kern="1200" baseline="0" dirty="0">
                <a:solidFill>
                  <a:schemeClr val="tx1"/>
                </a:solidFill>
                <a:latin typeface="+mn-lt"/>
                <a:ea typeface="+mn-ea"/>
                <a:cs typeface="+mn-cs"/>
              </a:rPr>
              <a:t> comments that ‘Ultimately it became the “I” of all those who felt they had no quarrel with the Vietcong – and all those who felt they did have a quarrel with America’ (</a:t>
            </a:r>
            <a:r>
              <a:rPr lang="en-US" sz="1200" b="0" i="0" u="none" strike="noStrike" kern="1200" baseline="0" dirty="0" err="1">
                <a:solidFill>
                  <a:schemeClr val="tx1"/>
                </a:solidFill>
                <a:latin typeface="+mn-lt"/>
                <a:ea typeface="+mn-ea"/>
                <a:cs typeface="+mn-cs"/>
              </a:rPr>
              <a:t>Marqusee</a:t>
            </a:r>
            <a:r>
              <a:rPr lang="en-US" sz="1200" b="0" i="0" u="none" strike="noStrike" kern="1200" baseline="0" dirty="0">
                <a:solidFill>
                  <a:schemeClr val="tx1"/>
                </a:solidFill>
                <a:latin typeface="+mn-lt"/>
                <a:ea typeface="+mn-ea"/>
                <a:cs typeface="+mn-cs"/>
              </a:rPr>
              <a:t>, 1999, p. 209). In other words, Ali came to embody a whole movement – one which brought together the black community, students and wider anti-Vietnam War campaigns. </a:t>
            </a:r>
          </a:p>
          <a:p>
            <a:r>
              <a:rPr lang="en-US" sz="1200" b="0" i="0" u="none" strike="noStrike" kern="1200" baseline="0" dirty="0">
                <a:solidFill>
                  <a:schemeClr val="tx1"/>
                </a:solidFill>
                <a:latin typeface="+mn-lt"/>
                <a:ea typeface="+mn-ea"/>
                <a:cs typeface="+mn-cs"/>
              </a:rPr>
              <a:t>With the advent of social media, the ability of individual athletes to represent broader categories has grown considerably (Hayat, </a:t>
            </a:r>
            <a:r>
              <a:rPr lang="en-US" sz="1200" b="0" i="0" u="none" strike="noStrike" kern="1200" baseline="0" dirty="0" err="1">
                <a:solidFill>
                  <a:schemeClr val="tx1"/>
                </a:solidFill>
                <a:latin typeface="+mn-lt"/>
                <a:ea typeface="+mn-ea"/>
                <a:cs typeface="+mn-cs"/>
              </a:rPr>
              <a:t>Galily</a:t>
            </a:r>
            <a:r>
              <a:rPr lang="en-US" sz="1200" b="0" i="0" u="none" strike="noStrike" kern="1200" baseline="0" dirty="0">
                <a:solidFill>
                  <a:schemeClr val="tx1"/>
                </a:solidFill>
                <a:latin typeface="+mn-lt"/>
                <a:ea typeface="+mn-ea"/>
                <a:cs typeface="+mn-cs"/>
              </a:rPr>
              <a:t>, &amp; Samuel-</a:t>
            </a:r>
            <a:r>
              <a:rPr lang="en-US" sz="1200" b="0" i="0" u="none" strike="noStrike" kern="1200" baseline="0" dirty="0" err="1">
                <a:solidFill>
                  <a:schemeClr val="tx1"/>
                </a:solidFill>
                <a:latin typeface="+mn-lt"/>
                <a:ea typeface="+mn-ea"/>
                <a:cs typeface="+mn-cs"/>
              </a:rPr>
              <a:t>Azran</a:t>
            </a:r>
            <a:r>
              <a:rPr lang="en-US" sz="1200" b="0" i="0" u="none" strike="noStrike" kern="1200" baseline="0" dirty="0">
                <a:solidFill>
                  <a:schemeClr val="tx1"/>
                </a:solidFill>
                <a:latin typeface="+mn-lt"/>
                <a:ea typeface="+mn-ea"/>
                <a:cs typeface="+mn-cs"/>
              </a:rPr>
              <a:t>, 2019). For example, the basketballer Lebron James has a large social media presence through which he is able to speak out on topics such as ‘Black Lives Matter’ – the US movement formed in response to police violence and racism against African Americans. In this way, he draws attention to a community and also creates a community for discussion (Coombs &amp; </a:t>
            </a:r>
            <a:endParaRPr lang="nl-BE" sz="1200" b="0" i="0" u="none" strike="noStrike" kern="1200" baseline="0" dirty="0">
              <a:solidFill>
                <a:schemeClr val="tx1"/>
              </a:solidFill>
              <a:latin typeface="+mn-lt"/>
              <a:ea typeface="+mn-ea"/>
              <a:cs typeface="+mn-cs"/>
            </a:endParaRPr>
          </a:p>
          <a:p>
            <a:r>
              <a:rPr lang="en-US" sz="1200" b="0" i="0" u="none" strike="noStrike" kern="1200" baseline="0" dirty="0" err="1">
                <a:solidFill>
                  <a:schemeClr val="tx1"/>
                </a:solidFill>
                <a:latin typeface="+mn-lt"/>
                <a:ea typeface="+mn-ea"/>
                <a:cs typeface="+mn-cs"/>
              </a:rPr>
              <a:t>Cassilo</a:t>
            </a:r>
            <a:r>
              <a:rPr lang="en-US" sz="1200" b="0" i="0" u="none" strike="noStrike" kern="1200" baseline="0" dirty="0">
                <a:solidFill>
                  <a:schemeClr val="tx1"/>
                </a:solidFill>
                <a:latin typeface="+mn-lt"/>
                <a:ea typeface="+mn-ea"/>
                <a:cs typeface="+mn-cs"/>
              </a:rPr>
              <a:t>, 2017). But along with that capacity to influence comes an increasing obligation to speak out. Accordingly, the US women’s national footballer Alex Morgan commented:</a:t>
            </a:r>
          </a:p>
          <a:p>
            <a:r>
              <a:rPr lang="en-US" sz="1200" b="0" i="0" u="none" strike="noStrike" kern="1200" baseline="0" dirty="0">
                <a:solidFill>
                  <a:schemeClr val="tx1"/>
                </a:solidFill>
                <a:latin typeface="+mn-lt"/>
                <a:ea typeface="+mn-ea"/>
                <a:cs typeface="+mn-cs"/>
              </a:rPr>
              <a:t>I had a dream of being a professional soccer player, and I never knew it entailed … standing up for things I believe in, standing up for gender equality. But now I don’t know a world where I just play soccer. It goes hand in hand. (Goodman, 2019)</a:t>
            </a:r>
          </a:p>
          <a:p>
            <a:r>
              <a:rPr lang="en-US" sz="1200" b="0" i="0" u="none" strike="noStrike" kern="1200" baseline="0" dirty="0">
                <a:solidFill>
                  <a:schemeClr val="tx1"/>
                </a:solidFill>
                <a:latin typeface="+mn-lt"/>
                <a:ea typeface="+mn-ea"/>
                <a:cs typeface="+mn-cs"/>
              </a:rPr>
              <a:t>On the other hand, whether we are talking about nation, race, gender, or any other category, the impact of sport on social categories is not reducible simply to a matter of representation. Indeed, there are multiple ways in which sport affects category formation. To start with, particularly in repressive contexts, sporting events provide a space where groups can legitimately come together without being repressed, can gain a sense of solidarity and empowerment, and can express and consolidate their identities. For instance, at the World Cup qualifier between Hong Kong and Iran on 10 September 2019, Hong Kong fans refused to sing the National Anthem of the People’s Republic of China and instead sang the Hong Kong anthem ‘Glory to Hong Kong’. Many more examples of this can be given: for instance, the resistance that Spartak Moscow fans showed to the Soviet regime (Edelman, 2009), the resistance that Catalonian fans of FC Barcelona showed to Franco (Burns, 2011) and the resistance towards Britain shown by players of Gaelic sports. Indeed, the Gaelic Athletic Association was set up in 1884 specifically as ‘a means of consolidating our Irish identity’ (Gaelic Athletic Association, 2019, p. 4).</a:t>
            </a:r>
          </a:p>
          <a:p>
            <a:r>
              <a:rPr lang="en-US" sz="1200" b="0" i="0" u="none" strike="noStrike" kern="1200" baseline="0" dirty="0">
                <a:solidFill>
                  <a:schemeClr val="tx1"/>
                </a:solidFill>
                <a:latin typeface="+mn-lt"/>
                <a:ea typeface="+mn-ea"/>
                <a:cs typeface="+mn-cs"/>
              </a:rPr>
              <a:t>Next, sport can provide members who are prepared to work, and even fight, for the group, with access to social structures which scaffold the ongoing existence of the group. If, as argued above, the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of football supporters and players was instrumental in fomenting the ‘Homeland War’ of 1991 in the former Yugoslavia, they also provided many of the shock troops in that conflict. Not least, this was because members of the official army had been schooled in loyalty to Yugoslavia. Hence nationalist leaders in Croatia and Serbia doubted their reliability in taking action against the other. Thus, </a:t>
            </a:r>
            <a:r>
              <a:rPr lang="en-US" sz="1200" b="0" i="0" u="none" strike="noStrike" kern="1200" baseline="0" dirty="0" err="1">
                <a:solidFill>
                  <a:schemeClr val="tx1"/>
                </a:solidFill>
                <a:latin typeface="+mn-lt"/>
                <a:ea typeface="+mn-ea"/>
                <a:cs typeface="+mn-cs"/>
              </a:rPr>
              <a:t>Vladan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Lukic</a:t>
            </a:r>
            <a:r>
              <a:rPr lang="en-US" sz="1200" b="0" i="0" u="none" strike="noStrike" kern="1200" baseline="0" dirty="0">
                <a:solidFill>
                  <a:schemeClr val="tx1"/>
                </a:solidFill>
                <a:latin typeface="+mn-lt"/>
                <a:ea typeface="+mn-ea"/>
                <a:cs typeface="+mn-cs"/>
              </a:rPr>
              <a:t>, the former President of the football club Red Star Belgrade, praised those fans who were fighting as combat troops and asserted that: ‘Many of our loyal supporters from the North End of the </a:t>
            </a:r>
            <a:r>
              <a:rPr lang="en-US" sz="1200" b="0" i="0" u="none" strike="noStrike" kern="1200" baseline="0" dirty="0" err="1">
                <a:solidFill>
                  <a:schemeClr val="tx1"/>
                </a:solidFill>
                <a:latin typeface="+mn-lt"/>
                <a:ea typeface="+mn-ea"/>
                <a:cs typeface="+mn-cs"/>
              </a:rPr>
              <a:t>Marakana</a:t>
            </a:r>
            <a:r>
              <a:rPr lang="en-US" sz="1200" b="0" i="0" u="none" strike="noStrike" kern="1200" baseline="0" dirty="0">
                <a:solidFill>
                  <a:schemeClr val="tx1"/>
                </a:solidFill>
                <a:latin typeface="+mn-lt"/>
                <a:ea typeface="+mn-ea"/>
                <a:cs typeface="+mn-cs"/>
              </a:rPr>
              <a:t> stadium [Red Star’s home ground] are in the most obvious ways writing the finest pages of the history of Serbia’ (Foer, 2011, pp. 21–22).</a:t>
            </a:r>
          </a:p>
          <a:p>
            <a:r>
              <a:rPr lang="en-US" sz="1200" b="0" i="0" u="none" strike="noStrike" kern="1200" baseline="0" dirty="0">
                <a:solidFill>
                  <a:schemeClr val="tx1"/>
                </a:solidFill>
                <a:latin typeface="+mn-lt"/>
                <a:ea typeface="+mn-ea"/>
                <a:cs typeface="+mn-cs"/>
              </a:rPr>
              <a:t>Sport can also provide the </a:t>
            </a:r>
            <a:r>
              <a:rPr lang="en-US" sz="1200" b="0" i="0" u="none" strike="noStrike" kern="1200" baseline="0" dirty="0" err="1">
                <a:solidFill>
                  <a:schemeClr val="tx1"/>
                </a:solidFill>
                <a:latin typeface="+mn-lt"/>
                <a:ea typeface="+mn-ea"/>
                <a:cs typeface="+mn-cs"/>
              </a:rPr>
              <a:t>organisation</a:t>
            </a:r>
            <a:r>
              <a:rPr lang="en-US" sz="1200" b="0" i="0" u="none" strike="noStrike" kern="1200" baseline="0" dirty="0">
                <a:solidFill>
                  <a:schemeClr val="tx1"/>
                </a:solidFill>
                <a:latin typeface="+mn-lt"/>
                <a:ea typeface="+mn-ea"/>
                <a:cs typeface="+mn-cs"/>
              </a:rPr>
              <a:t> and the leadership which subsequently enables the emergence and empowerment of groups in society. The role of the ‘Island Rugby Board’ (IRB) on Robben Island – ostensibly simply </a:t>
            </a:r>
            <a:r>
              <a:rPr lang="en-US" sz="1200" b="0" i="0" u="none" strike="noStrike" kern="1200" baseline="0" dirty="0" err="1">
                <a:solidFill>
                  <a:schemeClr val="tx1"/>
                </a:solidFill>
                <a:latin typeface="+mn-lt"/>
                <a:ea typeface="+mn-ea"/>
                <a:cs typeface="+mn-cs"/>
              </a:rPr>
              <a:t>organising</a:t>
            </a:r>
            <a:r>
              <a:rPr lang="en-US" sz="1200" b="0" i="0" u="none" strike="noStrike" kern="1200" baseline="0" dirty="0">
                <a:solidFill>
                  <a:schemeClr val="tx1"/>
                </a:solidFill>
                <a:latin typeface="+mn-lt"/>
                <a:ea typeface="+mn-ea"/>
                <a:cs typeface="+mn-cs"/>
              </a:rPr>
              <a:t> a rugby league in South Africa’s primary site for political prisoners – played a key role in the development of the African National Congress (Mandela, 1994). Thus, it has been argued that: ‘The detailed operations of the IRB … suggested that these activities were part of a process to build a new polity and a nascent parliament within prison’ and that the IRB was ‘a nascent post-apartheid prototype’ (</a:t>
            </a:r>
            <a:r>
              <a:rPr lang="en-US" sz="1200" b="0" i="0" u="none" strike="noStrike" kern="1200" baseline="0" dirty="0" err="1">
                <a:solidFill>
                  <a:schemeClr val="tx1"/>
                </a:solidFill>
                <a:latin typeface="+mn-lt"/>
                <a:ea typeface="+mn-ea"/>
                <a:cs typeface="+mn-cs"/>
              </a:rPr>
              <a:t>Snyders</a:t>
            </a:r>
            <a:r>
              <a:rPr lang="en-US" sz="1200" b="0" i="0" u="none" strike="noStrike" kern="1200" baseline="0" dirty="0">
                <a:solidFill>
                  <a:schemeClr val="tx1"/>
                </a:solidFill>
                <a:latin typeface="+mn-lt"/>
                <a:ea typeface="+mn-ea"/>
                <a:cs typeface="+mn-cs"/>
              </a:rPr>
              <a:t>, 2019, p. 148).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Finally, sport can provide a distraction, </a:t>
            </a:r>
            <a:r>
              <a:rPr lang="en-US" sz="1200" b="0" i="0" u="none" strike="noStrike" kern="1200" baseline="0" dirty="0" err="1">
                <a:solidFill>
                  <a:schemeClr val="tx1"/>
                </a:solidFill>
                <a:latin typeface="+mn-lt"/>
                <a:ea typeface="+mn-ea"/>
                <a:cs typeface="+mn-cs"/>
              </a:rPr>
              <a:t>demobilising</a:t>
            </a:r>
            <a:r>
              <a:rPr lang="en-US" sz="1200" b="0" i="0" u="none" strike="noStrike" kern="1200" baseline="0" dirty="0">
                <a:solidFill>
                  <a:schemeClr val="tx1"/>
                </a:solidFill>
                <a:latin typeface="+mn-lt"/>
                <a:ea typeface="+mn-ea"/>
                <a:cs typeface="+mn-cs"/>
              </a:rPr>
              <a:t> particular groups as well as </a:t>
            </a:r>
            <a:r>
              <a:rPr lang="en-US" sz="1200" b="0" i="0" u="none" strike="noStrike" kern="1200" baseline="0" dirty="0" err="1">
                <a:solidFill>
                  <a:schemeClr val="tx1"/>
                </a:solidFill>
                <a:latin typeface="+mn-lt"/>
                <a:ea typeface="+mn-ea"/>
                <a:cs typeface="+mn-cs"/>
              </a:rPr>
              <a:t>mobilising</a:t>
            </a:r>
            <a:r>
              <a:rPr lang="en-US" sz="1200" b="0" i="0" u="none" strike="noStrike" kern="1200" baseline="0" dirty="0">
                <a:solidFill>
                  <a:schemeClr val="tx1"/>
                </a:solidFill>
                <a:latin typeface="+mn-lt"/>
                <a:ea typeface="+mn-ea"/>
                <a:cs typeface="+mn-cs"/>
              </a:rPr>
              <a:t> others. For instance, in Italy in 1948, following the shooting of the Communist leader </a:t>
            </a:r>
            <a:r>
              <a:rPr lang="en-US" sz="1200" b="0" i="0" u="none" strike="noStrike" kern="1200" baseline="0" dirty="0" err="1">
                <a:solidFill>
                  <a:schemeClr val="tx1"/>
                </a:solidFill>
                <a:latin typeface="+mn-lt"/>
                <a:ea typeface="+mn-ea"/>
                <a:cs typeface="+mn-cs"/>
              </a:rPr>
              <a:t>Palmiro</a:t>
            </a:r>
            <a:r>
              <a:rPr lang="en-US" sz="1200" b="0" i="0" u="none" strike="noStrike" kern="1200" baseline="0" dirty="0">
                <a:solidFill>
                  <a:schemeClr val="tx1"/>
                </a:solidFill>
                <a:latin typeface="+mn-lt"/>
                <a:ea typeface="+mn-ea"/>
                <a:cs typeface="+mn-cs"/>
              </a:rPr>
              <a:t> Togliatti, riots broke out, a general strike was called, and there were fears of an armed uprising. The Italian President, </a:t>
            </a:r>
            <a:r>
              <a:rPr lang="en-US" sz="1200" b="0" i="0" u="none" strike="noStrike" kern="1200" baseline="0" dirty="0" err="1">
                <a:solidFill>
                  <a:schemeClr val="tx1"/>
                </a:solidFill>
                <a:latin typeface="+mn-lt"/>
                <a:ea typeface="+mn-ea"/>
                <a:cs typeface="+mn-cs"/>
              </a:rPr>
              <a:t>Alcide</a:t>
            </a:r>
            <a:r>
              <a:rPr lang="en-US" sz="1200" b="0" i="0" u="none" strike="noStrike" kern="1200" baseline="0" dirty="0">
                <a:solidFill>
                  <a:schemeClr val="tx1"/>
                </a:solidFill>
                <a:latin typeface="+mn-lt"/>
                <a:ea typeface="+mn-ea"/>
                <a:cs typeface="+mn-cs"/>
              </a:rPr>
              <a:t> de </a:t>
            </a:r>
            <a:r>
              <a:rPr lang="en-US" sz="1200" b="0" i="0" u="none" strike="noStrike" kern="1200" baseline="0" dirty="0" err="1">
                <a:solidFill>
                  <a:schemeClr val="tx1"/>
                </a:solidFill>
                <a:latin typeface="+mn-lt"/>
                <a:ea typeface="+mn-ea"/>
                <a:cs typeface="+mn-cs"/>
              </a:rPr>
              <a:t>Gasperi</a:t>
            </a:r>
            <a:r>
              <a:rPr lang="en-US" sz="1200" b="0" i="0" u="none" strike="noStrike" kern="1200" baseline="0" dirty="0">
                <a:solidFill>
                  <a:schemeClr val="tx1"/>
                </a:solidFill>
                <a:latin typeface="+mn-lt"/>
                <a:ea typeface="+mn-ea"/>
                <a:cs typeface="+mn-cs"/>
              </a:rPr>
              <a:t>, famously phoned Gino </a:t>
            </a:r>
            <a:r>
              <a:rPr lang="en-US" sz="1200" b="0" i="0" u="none" strike="noStrike" kern="1200" baseline="0" dirty="0" err="1">
                <a:solidFill>
                  <a:schemeClr val="tx1"/>
                </a:solidFill>
                <a:latin typeface="+mn-lt"/>
                <a:ea typeface="+mn-ea"/>
                <a:cs typeface="+mn-cs"/>
              </a:rPr>
              <a:t>Bartali</a:t>
            </a:r>
            <a:r>
              <a:rPr lang="en-US" sz="1200" b="0" i="0" u="none" strike="noStrike" kern="1200" baseline="0" dirty="0">
                <a:solidFill>
                  <a:schemeClr val="tx1"/>
                </a:solidFill>
                <a:latin typeface="+mn-lt"/>
                <a:ea typeface="+mn-ea"/>
                <a:cs typeface="+mn-cs"/>
              </a:rPr>
              <a:t>, the Italian cyclist, and implored him to do what he could to win stages in the Tour de France that was currently under way. The next day, in one of the most famed exploits in the history of the Tour, </a:t>
            </a:r>
            <a:r>
              <a:rPr lang="en-US" sz="1200" b="0" i="0" u="none" strike="noStrike" kern="1200" baseline="0" dirty="0" err="1">
                <a:solidFill>
                  <a:schemeClr val="tx1"/>
                </a:solidFill>
                <a:latin typeface="+mn-lt"/>
                <a:ea typeface="+mn-ea"/>
                <a:cs typeface="+mn-cs"/>
              </a:rPr>
              <a:t>Bartali</a:t>
            </a:r>
            <a:r>
              <a:rPr lang="en-US" sz="1200" b="0" i="0" u="none" strike="noStrike" kern="1200" baseline="0" dirty="0">
                <a:solidFill>
                  <a:schemeClr val="tx1"/>
                </a:solidFill>
                <a:latin typeface="+mn-lt"/>
                <a:ea typeface="+mn-ea"/>
                <a:cs typeface="+mn-cs"/>
              </a:rPr>
              <a:t> broke away and won Stage 13 by a massive six minutes and eighteen seconds. There was huge rejoicing back in Italy: ‘Instead of protesting and fighting, people … started cheering and toasting each other. Gino’s victory changed their mood completely.’ Indeed, </a:t>
            </a:r>
            <a:r>
              <a:rPr lang="en-US" sz="1200" b="0" i="0" u="none" strike="noStrike" kern="1200" baseline="0" dirty="0" err="1">
                <a:solidFill>
                  <a:schemeClr val="tx1"/>
                </a:solidFill>
                <a:latin typeface="+mn-lt"/>
                <a:ea typeface="+mn-ea"/>
                <a:cs typeface="+mn-cs"/>
              </a:rPr>
              <a:t>Giorgina</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Rietti</a:t>
            </a:r>
            <a:r>
              <a:rPr lang="en-US" sz="1200" b="0" i="0" u="none" strike="noStrike" kern="1200" baseline="0" dirty="0">
                <a:solidFill>
                  <a:schemeClr val="tx1"/>
                </a:solidFill>
                <a:latin typeface="+mn-lt"/>
                <a:ea typeface="+mn-ea"/>
                <a:cs typeface="+mn-cs"/>
              </a:rPr>
              <a:t>, an Italian Jew who had vivid memories of his success, recalls ‘Italians who thought they were going to hurt each other ended up drinking together’ (</a:t>
            </a:r>
            <a:r>
              <a:rPr lang="en-US" sz="1200" b="0" i="0" u="none" strike="noStrike" kern="1200" baseline="0" dirty="0" err="1">
                <a:solidFill>
                  <a:schemeClr val="tx1"/>
                </a:solidFill>
                <a:latin typeface="+mn-lt"/>
                <a:ea typeface="+mn-ea"/>
                <a:cs typeface="+mn-cs"/>
              </a:rPr>
              <a:t>McConnon</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McConnon</a:t>
            </a:r>
            <a:r>
              <a:rPr lang="en-US" sz="1200" b="0" i="0" u="none" strike="noStrike" kern="1200" baseline="0" dirty="0">
                <a:solidFill>
                  <a:schemeClr val="tx1"/>
                </a:solidFill>
                <a:latin typeface="+mn-lt"/>
                <a:ea typeface="+mn-ea"/>
                <a:cs typeface="+mn-cs"/>
              </a:rPr>
              <a:t>, 2012, p. 225) Sport therefore has the ability to bring people together, establish leadership, empower and </a:t>
            </a:r>
            <a:r>
              <a:rPr lang="en-US" sz="1200" b="0" i="0" u="none" strike="noStrike" kern="1200" baseline="0" dirty="0" err="1">
                <a:solidFill>
                  <a:schemeClr val="tx1"/>
                </a:solidFill>
                <a:latin typeface="+mn-lt"/>
                <a:ea typeface="+mn-ea"/>
                <a:cs typeface="+mn-cs"/>
              </a:rPr>
              <a:t>mobilise</a:t>
            </a:r>
            <a:r>
              <a:rPr lang="en-US" sz="1200" b="0" i="0" u="none" strike="noStrike" kern="1200" baseline="0" dirty="0">
                <a:solidFill>
                  <a:schemeClr val="tx1"/>
                </a:solidFill>
                <a:latin typeface="+mn-lt"/>
                <a:ea typeface="+mn-ea"/>
                <a:cs typeface="+mn-cs"/>
              </a:rPr>
              <a:t> people in both constructive and destructive directions. </a:t>
            </a:r>
          </a:p>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7</a:t>
            </a:fld>
            <a:endParaRPr lang="en-GB"/>
          </a:p>
        </p:txBody>
      </p:sp>
    </p:spTree>
    <p:extLst>
      <p:ext uri="{BB962C8B-B14F-4D97-AF65-F5344CB8AC3E}">
        <p14:creationId xmlns:p14="http://schemas.microsoft.com/office/powerpoint/2010/main" val="2626791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mn-ea"/>
                <a:cs typeface="+mn-cs"/>
              </a:rPr>
              <a:t>Finally, sport can provide a distraction, </a:t>
            </a:r>
            <a:r>
              <a:rPr lang="en-US" sz="1200" b="0" i="0" u="none" strike="noStrike" kern="1200" baseline="0" dirty="0" err="1">
                <a:solidFill>
                  <a:schemeClr val="tx1"/>
                </a:solidFill>
                <a:latin typeface="+mn-lt"/>
                <a:ea typeface="+mn-ea"/>
                <a:cs typeface="+mn-cs"/>
              </a:rPr>
              <a:t>demobilising</a:t>
            </a:r>
            <a:r>
              <a:rPr lang="en-US" sz="1200" b="0" i="0" u="none" strike="noStrike" kern="1200" baseline="0" dirty="0">
                <a:solidFill>
                  <a:schemeClr val="tx1"/>
                </a:solidFill>
                <a:latin typeface="+mn-lt"/>
                <a:ea typeface="+mn-ea"/>
                <a:cs typeface="+mn-cs"/>
              </a:rPr>
              <a:t> particular groups as well as </a:t>
            </a:r>
            <a:r>
              <a:rPr lang="en-US" sz="1200" b="0" i="0" u="none" strike="noStrike" kern="1200" baseline="0" dirty="0" err="1">
                <a:solidFill>
                  <a:schemeClr val="tx1"/>
                </a:solidFill>
                <a:latin typeface="+mn-lt"/>
                <a:ea typeface="+mn-ea"/>
                <a:cs typeface="+mn-cs"/>
              </a:rPr>
              <a:t>mobilising</a:t>
            </a:r>
            <a:r>
              <a:rPr lang="en-US" sz="1200" b="0" i="0" u="none" strike="noStrike" kern="1200" baseline="0" dirty="0">
                <a:solidFill>
                  <a:schemeClr val="tx1"/>
                </a:solidFill>
                <a:latin typeface="+mn-lt"/>
                <a:ea typeface="+mn-ea"/>
                <a:cs typeface="+mn-cs"/>
              </a:rPr>
              <a:t> others. For instance, in Italy in 1948, following the shooting of the Communist leader </a:t>
            </a:r>
            <a:r>
              <a:rPr lang="en-US" sz="1200" b="0" i="0" u="none" strike="noStrike" kern="1200" baseline="0" dirty="0" err="1">
                <a:solidFill>
                  <a:schemeClr val="tx1"/>
                </a:solidFill>
                <a:latin typeface="+mn-lt"/>
                <a:ea typeface="+mn-ea"/>
                <a:cs typeface="+mn-cs"/>
              </a:rPr>
              <a:t>Palmiro</a:t>
            </a:r>
            <a:r>
              <a:rPr lang="en-US" sz="1200" b="0" i="0" u="none" strike="noStrike" kern="1200" baseline="0" dirty="0">
                <a:solidFill>
                  <a:schemeClr val="tx1"/>
                </a:solidFill>
                <a:latin typeface="+mn-lt"/>
                <a:ea typeface="+mn-ea"/>
                <a:cs typeface="+mn-cs"/>
              </a:rPr>
              <a:t> Togliatti, riots broke out, a general strike was called, and there were fears of an armed uprising. The Italian President, </a:t>
            </a:r>
            <a:r>
              <a:rPr lang="en-US" sz="1200" b="0" i="0" u="none" strike="noStrike" kern="1200" baseline="0" dirty="0" err="1">
                <a:solidFill>
                  <a:schemeClr val="tx1"/>
                </a:solidFill>
                <a:latin typeface="+mn-lt"/>
                <a:ea typeface="+mn-ea"/>
                <a:cs typeface="+mn-cs"/>
              </a:rPr>
              <a:t>Alcide</a:t>
            </a:r>
            <a:r>
              <a:rPr lang="en-US" sz="1200" b="0" i="0" u="none" strike="noStrike" kern="1200" baseline="0" dirty="0">
                <a:solidFill>
                  <a:schemeClr val="tx1"/>
                </a:solidFill>
                <a:latin typeface="+mn-lt"/>
                <a:ea typeface="+mn-ea"/>
                <a:cs typeface="+mn-cs"/>
              </a:rPr>
              <a:t> de </a:t>
            </a:r>
            <a:r>
              <a:rPr lang="en-US" sz="1200" b="0" i="0" u="none" strike="noStrike" kern="1200" baseline="0" dirty="0" err="1">
                <a:solidFill>
                  <a:schemeClr val="tx1"/>
                </a:solidFill>
                <a:latin typeface="+mn-lt"/>
                <a:ea typeface="+mn-ea"/>
                <a:cs typeface="+mn-cs"/>
              </a:rPr>
              <a:t>Gasperi</a:t>
            </a:r>
            <a:r>
              <a:rPr lang="en-US" sz="1200" b="0" i="0" u="none" strike="noStrike" kern="1200" baseline="0" dirty="0">
                <a:solidFill>
                  <a:schemeClr val="tx1"/>
                </a:solidFill>
                <a:latin typeface="+mn-lt"/>
                <a:ea typeface="+mn-ea"/>
                <a:cs typeface="+mn-cs"/>
              </a:rPr>
              <a:t>, famously phoned Gino </a:t>
            </a:r>
            <a:r>
              <a:rPr lang="en-US" sz="1200" b="0" i="0" u="none" strike="noStrike" kern="1200" baseline="0" dirty="0" err="1">
                <a:solidFill>
                  <a:schemeClr val="tx1"/>
                </a:solidFill>
                <a:latin typeface="+mn-lt"/>
                <a:ea typeface="+mn-ea"/>
                <a:cs typeface="+mn-cs"/>
              </a:rPr>
              <a:t>Bartali</a:t>
            </a:r>
            <a:r>
              <a:rPr lang="en-US" sz="1200" b="0" i="0" u="none" strike="noStrike" kern="1200" baseline="0" dirty="0">
                <a:solidFill>
                  <a:schemeClr val="tx1"/>
                </a:solidFill>
                <a:latin typeface="+mn-lt"/>
                <a:ea typeface="+mn-ea"/>
                <a:cs typeface="+mn-cs"/>
              </a:rPr>
              <a:t>, the Italian cyclist, and implored him to do what he could to win stages in the Tour de France that was currently under way. The next day, in one of the most famed exploits in the history of the Tour, </a:t>
            </a:r>
            <a:r>
              <a:rPr lang="en-US" sz="1200" b="0" i="0" u="none" strike="noStrike" kern="1200" baseline="0" dirty="0" err="1">
                <a:solidFill>
                  <a:schemeClr val="tx1"/>
                </a:solidFill>
                <a:latin typeface="+mn-lt"/>
                <a:ea typeface="+mn-ea"/>
                <a:cs typeface="+mn-cs"/>
              </a:rPr>
              <a:t>Bartali</a:t>
            </a:r>
            <a:r>
              <a:rPr lang="en-US" sz="1200" b="0" i="0" u="none" strike="noStrike" kern="1200" baseline="0" dirty="0">
                <a:solidFill>
                  <a:schemeClr val="tx1"/>
                </a:solidFill>
                <a:latin typeface="+mn-lt"/>
                <a:ea typeface="+mn-ea"/>
                <a:cs typeface="+mn-cs"/>
              </a:rPr>
              <a:t> broke away and won Stage 13 by a massive six minutes and eighteen seconds. There was huge rejoicing back in Italy: ‘Instead of protesting and fighting, people … started cheering and toasting each other. Gino’s victory changed their mood completely.’ Indeed, </a:t>
            </a:r>
            <a:r>
              <a:rPr lang="en-US" sz="1200" b="0" i="0" u="none" strike="noStrike" kern="1200" baseline="0" dirty="0" err="1">
                <a:solidFill>
                  <a:schemeClr val="tx1"/>
                </a:solidFill>
                <a:latin typeface="+mn-lt"/>
                <a:ea typeface="+mn-ea"/>
                <a:cs typeface="+mn-cs"/>
              </a:rPr>
              <a:t>Giorgina</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Rietti</a:t>
            </a:r>
            <a:r>
              <a:rPr lang="en-US" sz="1200" b="0" i="0" u="none" strike="noStrike" kern="1200" baseline="0" dirty="0">
                <a:solidFill>
                  <a:schemeClr val="tx1"/>
                </a:solidFill>
                <a:latin typeface="+mn-lt"/>
                <a:ea typeface="+mn-ea"/>
                <a:cs typeface="+mn-cs"/>
              </a:rPr>
              <a:t>, an Italian Jew who had vivid memories of his success, recalls ‘Italians who thought they were going to hurt each other ended up drinking together’ (</a:t>
            </a:r>
            <a:r>
              <a:rPr lang="en-US" sz="1200" b="0" i="0" u="none" strike="noStrike" kern="1200" baseline="0" dirty="0" err="1">
                <a:solidFill>
                  <a:schemeClr val="tx1"/>
                </a:solidFill>
                <a:latin typeface="+mn-lt"/>
                <a:ea typeface="+mn-ea"/>
                <a:cs typeface="+mn-cs"/>
              </a:rPr>
              <a:t>McConnon</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McConnon</a:t>
            </a:r>
            <a:r>
              <a:rPr lang="en-US" sz="1200" b="0" i="0" u="none" strike="noStrike" kern="1200" baseline="0" dirty="0">
                <a:solidFill>
                  <a:schemeClr val="tx1"/>
                </a:solidFill>
                <a:latin typeface="+mn-lt"/>
                <a:ea typeface="+mn-ea"/>
                <a:cs typeface="+mn-cs"/>
              </a:rPr>
              <a:t>, 2012, p. 225) Sport therefore has the ability to bring people together, establish leadership, empower and </a:t>
            </a:r>
            <a:r>
              <a:rPr lang="en-US" sz="1200" b="0" i="0" u="none" strike="noStrike" kern="1200" baseline="0" dirty="0" err="1">
                <a:solidFill>
                  <a:schemeClr val="tx1"/>
                </a:solidFill>
                <a:latin typeface="+mn-lt"/>
                <a:ea typeface="+mn-ea"/>
                <a:cs typeface="+mn-cs"/>
              </a:rPr>
              <a:t>mobilise</a:t>
            </a:r>
            <a:r>
              <a:rPr lang="en-US" sz="1200" b="0" i="0" u="none" strike="noStrike" kern="1200" baseline="0" dirty="0">
                <a:solidFill>
                  <a:schemeClr val="tx1"/>
                </a:solidFill>
                <a:latin typeface="+mn-lt"/>
                <a:ea typeface="+mn-ea"/>
                <a:cs typeface="+mn-cs"/>
              </a:rPr>
              <a:t> people in both constructive and destructive directions. </a:t>
            </a:r>
          </a:p>
          <a:p>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666551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Having looked at the various ways in which sport can impact social identity and social relations in society, let us now turn to the various aspects of social identity upon which sport impacts and hence the various dimensions along which social action and social relations are shaped and reshaped. Here we can make a distinction between impacts upon (a) the boundaries of identity (who belongs in the group), (b) the sense of intimacy and cohesion between members of the group, (c) the content of the group identity (the norms, </a:t>
            </a:r>
            <a:r>
              <a:rPr lang="en-US" sz="1200" b="0" i="0" u="none" strike="noStrike" kern="1200" baseline="0" dirty="0" err="1">
                <a:solidFill>
                  <a:schemeClr val="tx1"/>
                </a:solidFill>
                <a:latin typeface="+mn-lt"/>
                <a:ea typeface="+mn-ea"/>
                <a:cs typeface="+mn-cs"/>
              </a:rPr>
              <a:t>beliefs,and</a:t>
            </a:r>
            <a:r>
              <a:rPr lang="en-US" sz="1200" b="0" i="0" u="none" strike="noStrike" kern="1200" baseline="0" dirty="0">
                <a:solidFill>
                  <a:schemeClr val="tx1"/>
                </a:solidFill>
                <a:latin typeface="+mn-lt"/>
                <a:ea typeface="+mn-ea"/>
                <a:cs typeface="+mn-cs"/>
              </a:rPr>
              <a:t> values which shape what ‘we’ should do), (d) the status and power relations </a:t>
            </a:r>
            <a:r>
              <a:rPr lang="en-US" sz="1200" b="0" i="1" u="none" strike="noStrike" kern="1200" baseline="0" dirty="0">
                <a:solidFill>
                  <a:schemeClr val="tx1"/>
                </a:solidFill>
                <a:latin typeface="+mn-lt"/>
                <a:ea typeface="+mn-ea"/>
                <a:cs typeface="+mn-cs"/>
              </a:rPr>
              <a:t>between </a:t>
            </a:r>
            <a:r>
              <a:rPr lang="en-US" sz="1200" b="0" i="0" u="none" strike="noStrike" kern="1200" baseline="0" dirty="0">
                <a:solidFill>
                  <a:schemeClr val="tx1"/>
                </a:solidFill>
                <a:latin typeface="+mn-lt"/>
                <a:ea typeface="+mn-ea"/>
                <a:cs typeface="+mn-cs"/>
              </a:rPr>
              <a:t>groups (i.e., intergroup relations), (e) the status and power relations </a:t>
            </a:r>
            <a:r>
              <a:rPr lang="en-US" sz="1200" b="0" i="1" u="none" strike="noStrike" kern="1200" baseline="0" dirty="0">
                <a:solidFill>
                  <a:schemeClr val="tx1"/>
                </a:solidFill>
                <a:latin typeface="+mn-lt"/>
                <a:ea typeface="+mn-ea"/>
                <a:cs typeface="+mn-cs"/>
              </a:rPr>
              <a:t>within </a:t>
            </a:r>
            <a:r>
              <a:rPr lang="en-US" sz="1200" b="0" i="0" u="none" strike="noStrike" kern="1200" baseline="0" dirty="0">
                <a:solidFill>
                  <a:schemeClr val="tx1"/>
                </a:solidFill>
                <a:latin typeface="+mn-lt"/>
                <a:ea typeface="+mn-ea"/>
                <a:cs typeface="+mn-cs"/>
              </a:rPr>
              <a:t>groups (i.e., intragroup relations), and (f) the prototypes of the group (who represents ‘us’ and hence is qualified to lead us?). In the following section we consider each of these six dimensions in turn. </a:t>
            </a:r>
          </a:p>
          <a:p>
            <a:r>
              <a:rPr lang="nl-BE" sz="1200" b="0" i="0" u="none" strike="noStrike" kern="1200" baseline="0" dirty="0">
                <a:solidFill>
                  <a:schemeClr val="tx1"/>
                </a:solidFill>
                <a:latin typeface="+mn-lt"/>
                <a:ea typeface="+mn-ea"/>
                <a:cs typeface="+mn-cs"/>
              </a:rPr>
              <a:t>20_</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Concerning the capacity for sport to help define the boundaries of a social category, we have already seen examples from South Africa where rugby was used at different times in order to help create an exclusive ‘white’ nation and then, later, an inclusive ‘rainbow nation’ (further examples are provided in Chapters 13 and 14). Its power in this regard was </a:t>
            </a:r>
            <a:r>
              <a:rPr lang="en-US" sz="1200" b="0" i="0" u="none" strike="noStrike" kern="1200" baseline="0" dirty="0" err="1">
                <a:solidFill>
                  <a:schemeClr val="tx1"/>
                </a:solidFill>
                <a:latin typeface="+mn-lt"/>
                <a:ea typeface="+mn-ea"/>
                <a:cs typeface="+mn-cs"/>
              </a:rPr>
              <a:t>emphasised</a:t>
            </a:r>
            <a:r>
              <a:rPr lang="en-US" sz="1200" b="0" i="0" u="none" strike="noStrike" kern="1200" baseline="0" dirty="0">
                <a:solidFill>
                  <a:schemeClr val="tx1"/>
                </a:solidFill>
                <a:latin typeface="+mn-lt"/>
                <a:ea typeface="+mn-ea"/>
                <a:cs typeface="+mn-cs"/>
              </a:rPr>
              <a:t> by Nelson Mandela himself when he observed: </a:t>
            </a:r>
          </a:p>
          <a:p>
            <a:r>
              <a:rPr lang="en-US" sz="1200" b="0" i="0" u="none" strike="noStrike" kern="1200" baseline="0" dirty="0">
                <a:solidFill>
                  <a:schemeClr val="tx1"/>
                </a:solidFill>
                <a:latin typeface="+mn-lt"/>
                <a:ea typeface="+mn-ea"/>
                <a:cs typeface="+mn-cs"/>
              </a:rPr>
              <a:t>Sport has the power to change the world. It has the power to inspire, the power to unite people that little else does. It speaks to youth in a language they can understand. Sport can create hope where there was only despair. It is more powerful than governments in breaking down racial barriers. It laughs in the face of all types of discrimination. (Mandela, 2000)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Certainly, Mandela’s words inspired </a:t>
            </a:r>
            <a:r>
              <a:rPr lang="en-US" sz="1200" b="0" i="0" u="none" strike="noStrike" kern="1200" baseline="0" dirty="0" err="1">
                <a:solidFill>
                  <a:schemeClr val="tx1"/>
                </a:solidFill>
                <a:latin typeface="+mn-lt"/>
                <a:ea typeface="+mn-ea"/>
                <a:cs typeface="+mn-cs"/>
              </a:rPr>
              <a:t>Siya</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Kolisi</a:t>
            </a:r>
            <a:r>
              <a:rPr lang="en-US" sz="1200" b="0" i="0" u="none" strike="noStrike" kern="1200" baseline="0" dirty="0">
                <a:solidFill>
                  <a:schemeClr val="tx1"/>
                </a:solidFill>
                <a:latin typeface="+mn-lt"/>
                <a:ea typeface="+mn-ea"/>
                <a:cs typeface="+mn-cs"/>
              </a:rPr>
              <a:t>, who, in 2019, became the first black South African to lead his country to a World Cup win. And </a:t>
            </a:r>
            <a:r>
              <a:rPr lang="en-US" sz="1200" b="0" i="0" u="none" strike="noStrike" kern="1200" baseline="0" dirty="0" err="1">
                <a:solidFill>
                  <a:schemeClr val="tx1"/>
                </a:solidFill>
                <a:latin typeface="+mn-lt"/>
                <a:ea typeface="+mn-ea"/>
                <a:cs typeface="+mn-cs"/>
              </a:rPr>
              <a:t>Kolisi</a:t>
            </a:r>
            <a:r>
              <a:rPr lang="en-US" sz="1200" b="0" i="0" u="none" strike="noStrike" kern="1200" baseline="0" dirty="0">
                <a:solidFill>
                  <a:schemeClr val="tx1"/>
                </a:solidFill>
                <a:latin typeface="+mn-lt"/>
                <a:ea typeface="+mn-ea"/>
                <a:cs typeface="+mn-cs"/>
              </a:rPr>
              <a:t> in turn used his victory speech to inspire further progress in his troubled homeland: ‘we love you South Africa and we can achieve anything if we work together as one’ (</a:t>
            </a:r>
            <a:r>
              <a:rPr lang="en-US" sz="1200" b="0" i="0" u="none" strike="noStrike" kern="1200" baseline="0" dirty="0" err="1">
                <a:solidFill>
                  <a:schemeClr val="tx1"/>
                </a:solidFill>
                <a:latin typeface="+mn-lt"/>
                <a:ea typeface="+mn-ea"/>
                <a:cs typeface="+mn-cs"/>
              </a:rPr>
              <a:t>Elbra</a:t>
            </a:r>
            <a:r>
              <a:rPr lang="en-US" sz="1200" b="0" i="0" u="none" strike="noStrike" kern="1200" baseline="0" dirty="0">
                <a:solidFill>
                  <a:schemeClr val="tx1"/>
                </a:solidFill>
                <a:latin typeface="+mn-lt"/>
                <a:ea typeface="+mn-ea"/>
                <a:cs typeface="+mn-cs"/>
              </a:rPr>
              <a:t>, 2019).</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1204340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But sport does not just serve to define who is included in the group. It can also serve to create and strengthen social bonds between group members. In exactly the way that Anderson (1991) describes, it is through imagining other members of the group experiencing media reports of an event in the same way as ourselves and at the same time, that we get a sense of nationhood and hence of connection to other members of the group. As we have already suggested, this will be particularly acute when the event in question is seen as national and to the extent that it is meaningful for a national ingroup. And what could be more national and more meaningful than one’s country playing in the World Cup final of its national sport?</a:t>
            </a:r>
          </a:p>
          <a:p>
            <a:r>
              <a:rPr lang="en-US" sz="1200" b="0" i="0" u="none" strike="noStrike" kern="1200" baseline="0" dirty="0">
                <a:solidFill>
                  <a:schemeClr val="tx1"/>
                </a:solidFill>
                <a:latin typeface="+mn-lt"/>
                <a:ea typeface="+mn-ea"/>
                <a:cs typeface="+mn-cs"/>
              </a:rPr>
              <a:t>To </a:t>
            </a:r>
            <a:r>
              <a:rPr lang="en-US" sz="1200" b="0" i="0" u="none" strike="noStrike" kern="1200" baseline="0" dirty="0" err="1">
                <a:solidFill>
                  <a:schemeClr val="tx1"/>
                </a:solidFill>
                <a:latin typeface="+mn-lt"/>
                <a:ea typeface="+mn-ea"/>
                <a:cs typeface="+mn-cs"/>
              </a:rPr>
              <a:t>capitalise</a:t>
            </a:r>
            <a:r>
              <a:rPr lang="en-US" sz="1200" b="0" i="0" u="none" strike="noStrike" kern="1200" baseline="0" dirty="0">
                <a:solidFill>
                  <a:schemeClr val="tx1"/>
                </a:solidFill>
                <a:latin typeface="+mn-lt"/>
                <a:ea typeface="+mn-ea"/>
                <a:cs typeface="+mn-cs"/>
              </a:rPr>
              <a:t> on this fact, in a recent study, the third and first authors collaborated with a large team of social identity researchers from multiple countries to study a sample of ordinary New Zealanders before and after their team – the All Blacks – played in the 2015 Rugby World Cup final (Neville et al., 2019). After the game (which the All Blacks won), social relations – even between strangers – were transformed. People reported talking to people they had never met before to celebrate the victory, knowing that fellow nationals, even if complete strangers, would be aware of the result and share their own pleasure in it. Not only that, but our survey data showed that their sense of physical and mental well-being was also enhanced (in ways suggested in Chapter 15). This positive transformation of social relations through shared identification was exemplified by the following comments from three people who participated in our diary study. First, shared identity led to a sense of intimacy with strangers: ‘Nobody was a stranger anymore and everyone celebrated together.’ Second, this intimacy endured beyond the match itself in ways that served to improve the quality of routine interactions: ‘My </a:t>
            </a:r>
            <a:r>
              <a:rPr lang="en-US" sz="1200" b="0" i="0" u="none" strike="noStrike" kern="1200" baseline="0" dirty="0" err="1">
                <a:solidFill>
                  <a:schemeClr val="tx1"/>
                </a:solidFill>
                <a:latin typeface="+mn-lt"/>
                <a:ea typeface="+mn-ea"/>
                <a:cs typeface="+mn-cs"/>
              </a:rPr>
              <a:t>neighbour</a:t>
            </a:r>
            <a:r>
              <a:rPr lang="en-US" sz="1200" b="0" i="0" u="none" strike="noStrike" kern="1200" baseline="0" dirty="0">
                <a:solidFill>
                  <a:schemeClr val="tx1"/>
                </a:solidFill>
                <a:latin typeface="+mn-lt"/>
                <a:ea typeface="+mn-ea"/>
                <a:cs typeface="+mn-cs"/>
              </a:rPr>
              <a:t> started a conversation even though she doesn’t usually say more than a hello to me when we’ve waited for the bus on other days.’ Third, these interactions with strangers were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intensity and positivity: ‘Everyone is just so elated. Every interaction is positive and heightened.’</a:t>
            </a:r>
          </a:p>
          <a:p>
            <a:r>
              <a:rPr lang="en-US" sz="1200" b="0" i="0" u="none" strike="noStrike" kern="1200" baseline="0" dirty="0">
                <a:solidFill>
                  <a:schemeClr val="tx1"/>
                </a:solidFill>
                <a:latin typeface="+mn-lt"/>
                <a:ea typeface="+mn-ea"/>
                <a:cs typeface="+mn-cs"/>
              </a:rPr>
              <a:t>A related phenomenon was recorded during the Football World Cup in 2006 in research by Norbert </a:t>
            </a:r>
            <a:r>
              <a:rPr lang="en-US" sz="1200" b="0" i="0" u="none" strike="noStrike" kern="1200" baseline="0" dirty="0" err="1">
                <a:solidFill>
                  <a:schemeClr val="tx1"/>
                </a:solidFill>
                <a:latin typeface="+mn-lt"/>
                <a:ea typeface="+mn-ea"/>
                <a:cs typeface="+mn-cs"/>
              </a:rPr>
              <a:t>Kerstings</a:t>
            </a:r>
            <a:r>
              <a:rPr lang="en-US" sz="1200" b="0" i="0" u="none" strike="noStrike" kern="1200" baseline="0" dirty="0">
                <a:solidFill>
                  <a:schemeClr val="tx1"/>
                </a:solidFill>
                <a:latin typeface="+mn-lt"/>
                <a:ea typeface="+mn-ea"/>
                <a:cs typeface="+mn-cs"/>
              </a:rPr>
              <a:t> (2007). Although Germany lost in the semi-finals, the experience of hosting the tournament and going deep into the competition reportedly eased tension between Germans and German immigrants, as they united together as German football fans. Whereas much of our evidence is suggestive and anecdotal, in these two studies we have systematic longitudinal evidence that attests to the power of sport to contribute to the formation of social identities which we love and live by.</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2935440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p:cNvSpPr txBox="1">
            <a:spLocks/>
          </p:cNvSpPr>
          <p:nvPr/>
        </p:nvSpPr>
        <p:spPr>
          <a:xfrm>
            <a:off x="321058" y="2462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dirty="0">
                <a:solidFill>
                  <a:schemeClr val="bg1">
                    <a:lumMod val="50000"/>
                  </a:schemeClr>
                </a:solidFill>
                <a:latin typeface="Avenir Roman" panose="02000503020000020003" pitchFamily="2" charset="0"/>
                <a:ea typeface="Bodoni Ornaments" pitchFamily="2" charset="0"/>
                <a:cs typeface="Beirut" pitchFamily="2" charset="-78"/>
              </a:rPr>
              <a:t>Lecture 20</a:t>
            </a:r>
          </a:p>
          <a:p>
            <a:r>
              <a:rPr lang="en-GB" sz="2800" b="0" dirty="0">
                <a:solidFill>
                  <a:srgbClr val="22568B"/>
                </a:solidFill>
                <a:latin typeface="Avenir Roman" panose="02000503020000020003" pitchFamily="2" charset="0"/>
                <a:ea typeface="Bodoni Ornaments" pitchFamily="2" charset="0"/>
                <a:cs typeface="Beirut" pitchFamily="2" charset="-78"/>
              </a:rPr>
              <a:t>The Political Psychology of Sport</a:t>
            </a:r>
          </a:p>
        </p:txBody>
      </p:sp>
      <p:sp>
        <p:nvSpPr>
          <p:cNvPr id="10" name="Rectangle 9"/>
          <p:cNvSpPr/>
          <p:nvPr/>
        </p:nvSpPr>
        <p:spPr>
          <a:xfrm>
            <a:off x="479462" y="2019174"/>
            <a:ext cx="5566667" cy="1631216"/>
          </a:xfrm>
          <a:prstGeom prst="rect">
            <a:avLst/>
          </a:prstGeom>
        </p:spPr>
        <p:txBody>
          <a:bodyPr wrap="square">
            <a:spAutoFit/>
          </a:bodyPr>
          <a:lstStyle/>
          <a:p>
            <a:r>
              <a:rPr lang="en-GB" sz="2000" dirty="0">
                <a:solidFill>
                  <a:srgbClr val="4094D1"/>
                </a:solidFill>
                <a:latin typeface="Avenir Roman" panose="02000503020000020003" pitchFamily="2" charset="0"/>
                <a:ea typeface="Apple Color Emoji" pitchFamily="2" charset="0"/>
                <a:cs typeface="Al Bayan Plain" pitchFamily="2" charset="-78"/>
              </a:rPr>
              <a:t>Stephen Reicher,</a:t>
            </a:r>
          </a:p>
          <a:p>
            <a:r>
              <a:rPr lang="en-GB" sz="2000" dirty="0">
                <a:solidFill>
                  <a:srgbClr val="4094D1"/>
                </a:solidFill>
                <a:latin typeface="Avenir Roman" panose="02000503020000020003" pitchFamily="2" charset="0"/>
                <a:ea typeface="Apple Color Emoji" pitchFamily="2" charset="0"/>
                <a:cs typeface="Al Bayan Plain" pitchFamily="2" charset="-78"/>
              </a:rPr>
              <a:t>Meredith </a:t>
            </a:r>
            <a:r>
              <a:rPr lang="en-GB" sz="2000" dirty="0" err="1">
                <a:solidFill>
                  <a:srgbClr val="4094D1"/>
                </a:solidFill>
                <a:latin typeface="Avenir Roman" panose="02000503020000020003" pitchFamily="2" charset="0"/>
                <a:ea typeface="Apple Color Emoji" pitchFamily="2" charset="0"/>
                <a:cs typeface="Al Bayan Plain" pitchFamily="2" charset="-78"/>
              </a:rPr>
              <a:t>Schertzinger</a:t>
            </a:r>
            <a:r>
              <a:rPr lang="en-GB" sz="2000" dirty="0">
                <a:solidFill>
                  <a:srgbClr val="4094D1"/>
                </a:solidFill>
                <a:latin typeface="Avenir Roman" panose="02000503020000020003" pitchFamily="2" charset="0"/>
                <a:ea typeface="Apple Color Emoji" pitchFamily="2" charset="0"/>
                <a:cs typeface="Al Bayan Plain" pitchFamily="2" charset="-78"/>
              </a:rPr>
              <a:t>, &amp;</a:t>
            </a:r>
          </a:p>
          <a:p>
            <a:r>
              <a:rPr lang="en-GB" sz="2000" dirty="0">
                <a:solidFill>
                  <a:srgbClr val="4094D1"/>
                </a:solidFill>
                <a:latin typeface="Avenir Roman" panose="02000503020000020003" pitchFamily="2" charset="0"/>
                <a:ea typeface="Apple Color Emoji" pitchFamily="2" charset="0"/>
                <a:cs typeface="Al Bayan Plain" pitchFamily="2" charset="-78"/>
              </a:rPr>
              <a:t>Fergus Neville</a:t>
            </a:r>
          </a:p>
          <a:p>
            <a:endParaRPr lang="en-GB" sz="2000" dirty="0">
              <a:solidFill>
                <a:srgbClr val="4094D1"/>
              </a:solidFill>
              <a:latin typeface="Avenir Roman" panose="02000503020000020003" pitchFamily="2" charset="0"/>
              <a:ea typeface="Apple Color Emoji" pitchFamily="2" charset="0"/>
              <a:cs typeface="Al Bayan Plain" pitchFamily="2" charset="-78"/>
            </a:endParaRPr>
          </a:p>
          <a:p>
            <a:endParaRPr lang="en-GB" sz="2000" dirty="0">
              <a:solidFill>
                <a:srgbClr val="4094D1"/>
              </a:solidFill>
              <a:latin typeface="Avenir Roman"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2" name="Picture 4" descr="aerial photography of soccer field near body of water">
            <a:extLst>
              <a:ext uri="{FF2B5EF4-FFF2-40B4-BE49-F238E27FC236}">
                <a16:creationId xmlns:a16="http://schemas.microsoft.com/office/drawing/2014/main" id="{0079E45A-2C3C-4563-B18C-AE490D339E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7295" y="2486914"/>
            <a:ext cx="3278427" cy="2455410"/>
          </a:xfrm>
          <a:prstGeom prst="rect">
            <a:avLst/>
          </a:prstGeom>
          <a:noFill/>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2022304"/>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latin typeface="Avenir Roman"/>
              </a:rPr>
              <a:t>New </a:t>
            </a:r>
            <a:r>
              <a:rPr lang="nl-BE" dirty="0" err="1">
                <a:latin typeface="Avenir Roman"/>
              </a:rPr>
              <a:t>Zealanders</a:t>
            </a:r>
            <a:r>
              <a:rPr lang="nl-BE" dirty="0">
                <a:latin typeface="Avenir Roman"/>
              </a:rPr>
              <a:t> </a:t>
            </a:r>
            <a:r>
              <a:rPr lang="nl-BE" dirty="0" err="1">
                <a:latin typeface="Avenir Roman"/>
              </a:rPr>
              <a:t>reported</a:t>
            </a:r>
            <a:r>
              <a:rPr lang="nl-BE" dirty="0">
                <a:latin typeface="Avenir Roman"/>
              </a:rPr>
              <a:t> </a:t>
            </a:r>
            <a:r>
              <a:rPr lang="nl-BE" dirty="0" err="1">
                <a:latin typeface="Avenir Roman"/>
              </a:rPr>
              <a:t>talking</a:t>
            </a:r>
            <a:r>
              <a:rPr lang="nl-BE" dirty="0">
                <a:latin typeface="Avenir Roman"/>
              </a:rPr>
              <a:t> more to </a:t>
            </a:r>
            <a:r>
              <a:rPr lang="nl-BE" dirty="0" err="1">
                <a:latin typeface="Avenir Roman"/>
              </a:rPr>
              <a:t>strangers</a:t>
            </a:r>
            <a:r>
              <a:rPr lang="nl-BE" dirty="0">
                <a:latin typeface="Avenir Roman"/>
              </a:rPr>
              <a:t> </a:t>
            </a:r>
            <a:r>
              <a:rPr lang="nl-BE" dirty="0" err="1">
                <a:latin typeface="Avenir Roman"/>
              </a:rPr>
              <a:t>after</a:t>
            </a:r>
            <a:r>
              <a:rPr lang="nl-BE" dirty="0">
                <a:latin typeface="Avenir Roman"/>
              </a:rPr>
              <a:t> the </a:t>
            </a:r>
            <a:r>
              <a:rPr lang="nl-BE" dirty="0" err="1">
                <a:latin typeface="Avenir Roman"/>
              </a:rPr>
              <a:t>All</a:t>
            </a:r>
            <a:r>
              <a:rPr lang="nl-BE" dirty="0">
                <a:latin typeface="Avenir Roman"/>
              </a:rPr>
              <a:t> </a:t>
            </a:r>
            <a:r>
              <a:rPr lang="nl-BE" dirty="0" err="1">
                <a:latin typeface="Avenir Roman"/>
              </a:rPr>
              <a:t>Blacks</a:t>
            </a:r>
            <a:r>
              <a:rPr lang="nl-BE" dirty="0">
                <a:latin typeface="Avenir Roman"/>
              </a:rPr>
              <a:t> won the 2015 Rugby World cup </a:t>
            </a:r>
            <a:r>
              <a:rPr lang="nl-BE" dirty="0" err="1">
                <a:latin typeface="Avenir Roman"/>
              </a:rPr>
              <a:t>final</a:t>
            </a:r>
            <a:r>
              <a:rPr lang="nl-BE" dirty="0">
                <a:latin typeface="Avenir Roman"/>
              </a:rPr>
              <a:t>, and reporter </a:t>
            </a:r>
            <a:r>
              <a:rPr lang="nl-BE" dirty="0" err="1">
                <a:latin typeface="Avenir Roman"/>
              </a:rPr>
              <a:t>better</a:t>
            </a:r>
            <a:r>
              <a:rPr lang="nl-BE" dirty="0">
                <a:latin typeface="Avenir Roman"/>
              </a:rPr>
              <a:t> </a:t>
            </a:r>
            <a:r>
              <a:rPr lang="nl-BE" dirty="0" err="1">
                <a:latin typeface="Avenir Roman"/>
              </a:rPr>
              <a:t>physical</a:t>
            </a:r>
            <a:r>
              <a:rPr lang="nl-BE" dirty="0">
                <a:latin typeface="Avenir Roman"/>
              </a:rPr>
              <a:t> and </a:t>
            </a:r>
            <a:r>
              <a:rPr lang="nl-BE" dirty="0" err="1">
                <a:latin typeface="Avenir Roman"/>
              </a:rPr>
              <a:t>mental</a:t>
            </a:r>
            <a:r>
              <a:rPr lang="nl-BE" dirty="0">
                <a:latin typeface="Avenir Roman"/>
              </a:rPr>
              <a:t> well-</a:t>
            </a:r>
            <a:r>
              <a:rPr lang="nl-BE" dirty="0" err="1">
                <a:latin typeface="Avenir Roman"/>
              </a:rPr>
              <a:t>being</a:t>
            </a:r>
            <a:r>
              <a:rPr lang="nl-BE" dirty="0">
                <a:latin typeface="Avenir Roman"/>
              </a:rPr>
              <a:t>. </a:t>
            </a:r>
          </a:p>
          <a:p>
            <a:pPr marL="342900" indent="-342900" fontAlgn="auto">
              <a:lnSpc>
                <a:spcPct val="90000"/>
              </a:lnSpc>
              <a:spcAft>
                <a:spcPts val="0"/>
              </a:spcAft>
              <a:buFont typeface="Arial" pitchFamily="34" charset="0"/>
              <a:buChar char="•"/>
            </a:pPr>
            <a:r>
              <a:rPr lang="nl-BE" dirty="0">
                <a:solidFill>
                  <a:schemeClr val="tx1"/>
                </a:solidFill>
                <a:latin typeface="Avenir Roman"/>
              </a:rPr>
              <a:t>Shared </a:t>
            </a:r>
            <a:r>
              <a:rPr lang="nl-BE" dirty="0" err="1">
                <a:solidFill>
                  <a:schemeClr val="tx1"/>
                </a:solidFill>
                <a:latin typeface="Avenir Roman"/>
              </a:rPr>
              <a:t>social</a:t>
            </a:r>
            <a:r>
              <a:rPr lang="nl-BE" dirty="0">
                <a:solidFill>
                  <a:schemeClr val="tx1"/>
                </a:solidFill>
                <a:latin typeface="Avenir Roman"/>
              </a:rPr>
              <a:t> </a:t>
            </a:r>
            <a:r>
              <a:rPr lang="nl-BE" dirty="0" err="1">
                <a:solidFill>
                  <a:schemeClr val="tx1"/>
                </a:solidFill>
                <a:latin typeface="Avenir Roman"/>
              </a:rPr>
              <a:t>identity</a:t>
            </a:r>
            <a:r>
              <a:rPr lang="nl-BE" dirty="0">
                <a:solidFill>
                  <a:schemeClr val="tx1"/>
                </a:solidFill>
                <a:latin typeface="Avenir Roman"/>
              </a:rPr>
              <a:t> lead to a sense of </a:t>
            </a:r>
            <a:r>
              <a:rPr lang="nl-BE" dirty="0" err="1">
                <a:solidFill>
                  <a:schemeClr val="tx1"/>
                </a:solidFill>
                <a:latin typeface="Avenir Roman"/>
              </a:rPr>
              <a:t>intimacy</a:t>
            </a:r>
            <a:r>
              <a:rPr lang="nl-BE" dirty="0">
                <a:solidFill>
                  <a:schemeClr val="tx1"/>
                </a:solidFill>
                <a:latin typeface="Avenir Roman"/>
              </a:rPr>
              <a:t> </a:t>
            </a:r>
            <a:r>
              <a:rPr lang="nl-BE" dirty="0" err="1">
                <a:solidFill>
                  <a:schemeClr val="tx1"/>
                </a:solidFill>
                <a:latin typeface="Avenir Roman"/>
              </a:rPr>
              <a:t>with</a:t>
            </a:r>
            <a:r>
              <a:rPr lang="nl-BE" dirty="0">
                <a:solidFill>
                  <a:schemeClr val="tx1"/>
                </a:solidFill>
                <a:latin typeface="Avenir Roman"/>
              </a:rPr>
              <a:t> </a:t>
            </a:r>
            <a:r>
              <a:rPr lang="nl-BE" dirty="0" err="1">
                <a:solidFill>
                  <a:schemeClr val="tx1"/>
                </a:solidFill>
                <a:latin typeface="Avenir Roman"/>
              </a:rPr>
              <a:t>strangers</a:t>
            </a:r>
            <a:r>
              <a:rPr lang="nl-BE" dirty="0">
                <a:solidFill>
                  <a:schemeClr val="tx1"/>
                </a:solidFill>
                <a:latin typeface="Avenir Roman"/>
              </a:rPr>
              <a:t>, and </a:t>
            </a:r>
            <a:r>
              <a:rPr lang="nl-BE" dirty="0" err="1">
                <a:solidFill>
                  <a:schemeClr val="tx1"/>
                </a:solidFill>
                <a:latin typeface="Avenir Roman"/>
              </a:rPr>
              <a:t>endured</a:t>
            </a:r>
            <a:r>
              <a:rPr lang="nl-BE" dirty="0">
                <a:solidFill>
                  <a:schemeClr val="tx1"/>
                </a:solidFill>
                <a:latin typeface="Avenir Roman"/>
              </a:rPr>
              <a:t> </a:t>
            </a:r>
            <a:r>
              <a:rPr lang="nl-BE" dirty="0" err="1">
                <a:solidFill>
                  <a:schemeClr val="tx1"/>
                </a:solidFill>
                <a:latin typeface="Avenir Roman"/>
              </a:rPr>
              <a:t>beyond</a:t>
            </a:r>
            <a:r>
              <a:rPr lang="nl-BE" dirty="0">
                <a:solidFill>
                  <a:schemeClr val="tx1"/>
                </a:solidFill>
                <a:latin typeface="Avenir Roman"/>
              </a:rPr>
              <a:t> the match </a:t>
            </a:r>
            <a:r>
              <a:rPr lang="nl-BE" dirty="0" err="1">
                <a:solidFill>
                  <a:schemeClr val="tx1"/>
                </a:solidFill>
                <a:latin typeface="Avenir Roman"/>
              </a:rPr>
              <a:t>itself</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sz="1800" dirty="0">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Group cohesion </a:t>
            </a:r>
          </a:p>
        </p:txBody>
      </p:sp>
    </p:spTree>
    <p:extLst>
      <p:ext uri="{BB962C8B-B14F-4D97-AF65-F5344CB8AC3E}">
        <p14:creationId xmlns:p14="http://schemas.microsoft.com/office/powerpoint/2010/main" val="29773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11</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37659" y="2022304"/>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err="1">
                <a:solidFill>
                  <a:schemeClr val="tx1"/>
                </a:solidFill>
                <a:latin typeface="Avenir Roman"/>
              </a:rPr>
              <a:t>During</a:t>
            </a:r>
            <a:r>
              <a:rPr lang="nl-BE" dirty="0">
                <a:solidFill>
                  <a:schemeClr val="tx1"/>
                </a:solidFill>
                <a:latin typeface="Avenir Roman"/>
              </a:rPr>
              <a:t> the </a:t>
            </a:r>
            <a:r>
              <a:rPr lang="nl-BE" dirty="0" err="1">
                <a:solidFill>
                  <a:schemeClr val="tx1"/>
                </a:solidFill>
                <a:latin typeface="Avenir Roman"/>
              </a:rPr>
              <a:t>Victorian</a:t>
            </a:r>
            <a:r>
              <a:rPr lang="nl-BE" dirty="0">
                <a:solidFill>
                  <a:schemeClr val="tx1"/>
                </a:solidFill>
                <a:latin typeface="Avenir Roman"/>
              </a:rPr>
              <a:t> era, the </a:t>
            </a:r>
            <a:r>
              <a:rPr lang="nl-BE" dirty="0" err="1">
                <a:solidFill>
                  <a:schemeClr val="tx1"/>
                </a:solidFill>
                <a:latin typeface="Avenir Roman"/>
              </a:rPr>
              <a:t>role</a:t>
            </a:r>
            <a:r>
              <a:rPr lang="nl-BE" dirty="0">
                <a:solidFill>
                  <a:schemeClr val="tx1"/>
                </a:solidFill>
                <a:latin typeface="Avenir Roman"/>
              </a:rPr>
              <a:t> of </a:t>
            </a:r>
            <a:r>
              <a:rPr lang="nl-BE" dirty="0" err="1">
                <a:solidFill>
                  <a:schemeClr val="tx1"/>
                </a:solidFill>
                <a:latin typeface="Avenir Roman"/>
              </a:rPr>
              <a:t>organised</a:t>
            </a:r>
            <a:r>
              <a:rPr lang="nl-BE" dirty="0">
                <a:solidFill>
                  <a:schemeClr val="tx1"/>
                </a:solidFill>
                <a:latin typeface="Avenir Roman"/>
              </a:rPr>
              <a:t> sport was to </a:t>
            </a:r>
            <a:r>
              <a:rPr lang="nl-BE" dirty="0" err="1">
                <a:solidFill>
                  <a:schemeClr val="tx1"/>
                </a:solidFill>
                <a:latin typeface="Avenir Roman"/>
              </a:rPr>
              <a:t>inculcate</a:t>
            </a:r>
            <a:r>
              <a:rPr lang="nl-BE" dirty="0">
                <a:solidFill>
                  <a:schemeClr val="tx1"/>
                </a:solidFill>
                <a:latin typeface="Avenir Roman"/>
              </a:rPr>
              <a:t> the </a:t>
            </a:r>
            <a:r>
              <a:rPr lang="nl-BE" dirty="0" err="1">
                <a:solidFill>
                  <a:schemeClr val="tx1"/>
                </a:solidFill>
                <a:latin typeface="Avenir Roman"/>
              </a:rPr>
              <a:t>values</a:t>
            </a:r>
            <a:r>
              <a:rPr lang="nl-BE" dirty="0">
                <a:solidFill>
                  <a:schemeClr val="tx1"/>
                </a:solidFill>
                <a:latin typeface="Avenir Roman"/>
              </a:rPr>
              <a:t> of ‘</a:t>
            </a:r>
            <a:r>
              <a:rPr lang="nl-BE" dirty="0" err="1">
                <a:solidFill>
                  <a:schemeClr val="tx1"/>
                </a:solidFill>
                <a:latin typeface="Avenir Roman"/>
              </a:rPr>
              <a:t>muscular</a:t>
            </a:r>
            <a:r>
              <a:rPr lang="nl-BE" dirty="0">
                <a:solidFill>
                  <a:schemeClr val="tx1"/>
                </a:solidFill>
                <a:latin typeface="Avenir Roman"/>
              </a:rPr>
              <a:t> </a:t>
            </a:r>
            <a:r>
              <a:rPr lang="nl-BE" dirty="0" err="1">
                <a:solidFill>
                  <a:schemeClr val="tx1"/>
                </a:solidFill>
                <a:latin typeface="Avenir Roman"/>
              </a:rPr>
              <a:t>Christianity</a:t>
            </a:r>
            <a:r>
              <a:rPr lang="nl-BE" dirty="0">
                <a:solidFill>
                  <a:schemeClr val="tx1"/>
                </a:solidFill>
                <a:latin typeface="Avenir Roman"/>
              </a:rPr>
              <a:t>’ in English schoolboys.</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During</a:t>
            </a:r>
            <a:r>
              <a:rPr lang="nl-BE" dirty="0">
                <a:solidFill>
                  <a:schemeClr val="tx1"/>
                </a:solidFill>
                <a:latin typeface="Avenir Roman"/>
              </a:rPr>
              <a:t> the 20th </a:t>
            </a:r>
            <a:r>
              <a:rPr lang="nl-BE" dirty="0" err="1">
                <a:solidFill>
                  <a:schemeClr val="tx1"/>
                </a:solidFill>
                <a:latin typeface="Avenir Roman"/>
              </a:rPr>
              <a:t>century</a:t>
            </a:r>
            <a:r>
              <a:rPr lang="nl-BE" dirty="0">
                <a:solidFill>
                  <a:schemeClr val="tx1"/>
                </a:solidFill>
                <a:latin typeface="Avenir Roman"/>
              </a:rPr>
              <a:t> in the US, sport was </a:t>
            </a:r>
            <a:r>
              <a:rPr lang="nl-BE" dirty="0" err="1">
                <a:solidFill>
                  <a:schemeClr val="tx1"/>
                </a:solidFill>
                <a:latin typeface="Avenir Roman"/>
              </a:rPr>
              <a:t>used</a:t>
            </a:r>
            <a:r>
              <a:rPr lang="nl-BE" dirty="0">
                <a:solidFill>
                  <a:schemeClr val="tx1"/>
                </a:solidFill>
                <a:latin typeface="Avenir Roman"/>
              </a:rPr>
              <a:t> as a way to </a:t>
            </a:r>
            <a:r>
              <a:rPr lang="nl-BE" dirty="0" err="1">
                <a:solidFill>
                  <a:schemeClr val="tx1"/>
                </a:solidFill>
                <a:latin typeface="Avenir Roman"/>
              </a:rPr>
              <a:t>socialise</a:t>
            </a:r>
            <a:r>
              <a:rPr lang="nl-BE" dirty="0">
                <a:solidFill>
                  <a:schemeClr val="tx1"/>
                </a:solidFill>
                <a:latin typeface="Avenir Roman"/>
              </a:rPr>
              <a:t> immigrant </a:t>
            </a:r>
            <a:r>
              <a:rPr lang="nl-BE" dirty="0" err="1">
                <a:solidFill>
                  <a:schemeClr val="tx1"/>
                </a:solidFill>
                <a:latin typeface="Avenir Roman"/>
              </a:rPr>
              <a:t>children</a:t>
            </a:r>
            <a:r>
              <a:rPr lang="nl-BE" dirty="0">
                <a:solidFill>
                  <a:schemeClr val="tx1"/>
                </a:solidFill>
                <a:latin typeface="Avenir Roman"/>
              </a:rPr>
              <a:t>, </a:t>
            </a:r>
            <a:r>
              <a:rPr lang="nl-BE" dirty="0" err="1">
                <a:solidFill>
                  <a:schemeClr val="tx1"/>
                </a:solidFill>
                <a:latin typeface="Avenir Roman"/>
              </a:rPr>
              <a:t>by</a:t>
            </a:r>
            <a:r>
              <a:rPr lang="nl-BE" dirty="0">
                <a:solidFill>
                  <a:schemeClr val="tx1"/>
                </a:solidFill>
                <a:latin typeface="Avenir Roman"/>
              </a:rPr>
              <a:t> teaching </a:t>
            </a:r>
            <a:r>
              <a:rPr lang="nl-BE" dirty="0" err="1">
                <a:solidFill>
                  <a:schemeClr val="tx1"/>
                </a:solidFill>
                <a:latin typeface="Avenir Roman"/>
              </a:rPr>
              <a:t>honour</a:t>
            </a:r>
            <a:r>
              <a:rPr lang="nl-BE" dirty="0">
                <a:solidFill>
                  <a:schemeClr val="tx1"/>
                </a:solidFill>
                <a:latin typeface="Avenir Roman"/>
              </a:rPr>
              <a:t>, </a:t>
            </a:r>
            <a:r>
              <a:rPr lang="nl-BE" dirty="0" err="1">
                <a:solidFill>
                  <a:schemeClr val="tx1"/>
                </a:solidFill>
                <a:latin typeface="Avenir Roman"/>
              </a:rPr>
              <a:t>obedience</a:t>
            </a:r>
            <a:r>
              <a:rPr lang="nl-BE" dirty="0">
                <a:solidFill>
                  <a:schemeClr val="tx1"/>
                </a:solidFill>
                <a:latin typeface="Avenir Roman"/>
              </a:rPr>
              <a:t> and </a:t>
            </a:r>
            <a:r>
              <a:rPr lang="nl-BE" dirty="0" err="1">
                <a:solidFill>
                  <a:schemeClr val="tx1"/>
                </a:solidFill>
                <a:latin typeface="Avenir Roman"/>
              </a:rPr>
              <a:t>patriotism</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If</a:t>
            </a:r>
            <a:r>
              <a:rPr lang="nl-BE" dirty="0">
                <a:solidFill>
                  <a:schemeClr val="tx1"/>
                </a:solidFill>
                <a:latin typeface="Avenir Roman"/>
              </a:rPr>
              <a:t> sport has </a:t>
            </a:r>
            <a:r>
              <a:rPr lang="nl-BE" dirty="0" err="1">
                <a:solidFill>
                  <a:schemeClr val="tx1"/>
                </a:solidFill>
                <a:latin typeface="Avenir Roman"/>
              </a:rPr>
              <a:t>this</a:t>
            </a:r>
            <a:r>
              <a:rPr lang="nl-BE" dirty="0">
                <a:solidFill>
                  <a:schemeClr val="tx1"/>
                </a:solidFill>
                <a:latin typeface="Avenir Roman"/>
              </a:rPr>
              <a:t> power to </a:t>
            </a:r>
            <a:r>
              <a:rPr lang="nl-BE" dirty="0" err="1">
                <a:solidFill>
                  <a:schemeClr val="tx1"/>
                </a:solidFill>
                <a:latin typeface="Avenir Roman"/>
              </a:rPr>
              <a:t>define</a:t>
            </a:r>
            <a:r>
              <a:rPr lang="nl-BE" dirty="0">
                <a:solidFill>
                  <a:schemeClr val="tx1"/>
                </a:solidFill>
                <a:latin typeface="Avenir Roman"/>
              </a:rPr>
              <a:t> </a:t>
            </a:r>
            <a:r>
              <a:rPr lang="nl-BE" dirty="0" err="1">
                <a:solidFill>
                  <a:schemeClr val="tx1"/>
                </a:solidFill>
                <a:latin typeface="Avenir Roman"/>
              </a:rPr>
              <a:t>us</a:t>
            </a:r>
            <a:r>
              <a:rPr lang="nl-BE" dirty="0">
                <a:solidFill>
                  <a:schemeClr val="tx1"/>
                </a:solidFill>
                <a:latin typeface="Avenir Roman"/>
              </a:rPr>
              <a:t>, </a:t>
            </a:r>
            <a:r>
              <a:rPr lang="nl-BE" dirty="0" err="1">
                <a:solidFill>
                  <a:schemeClr val="tx1"/>
                </a:solidFill>
                <a:latin typeface="Avenir Roman"/>
              </a:rPr>
              <a:t>then</a:t>
            </a:r>
            <a:r>
              <a:rPr lang="nl-BE" dirty="0">
                <a:solidFill>
                  <a:schemeClr val="tx1"/>
                </a:solidFill>
                <a:latin typeface="Avenir Roman"/>
              </a:rPr>
              <a:t> </a:t>
            </a:r>
            <a:r>
              <a:rPr lang="nl-BE" b="1" dirty="0">
                <a:solidFill>
                  <a:schemeClr val="tx1"/>
                </a:solidFill>
                <a:latin typeface="Avenir Roman"/>
              </a:rPr>
              <a:t>the question of </a:t>
            </a:r>
            <a:r>
              <a:rPr lang="nl-BE" b="1" dirty="0" err="1">
                <a:solidFill>
                  <a:schemeClr val="tx1"/>
                </a:solidFill>
                <a:latin typeface="Avenir Roman"/>
              </a:rPr>
              <a:t>which</a:t>
            </a:r>
            <a:r>
              <a:rPr lang="nl-BE" b="1" dirty="0">
                <a:solidFill>
                  <a:schemeClr val="tx1"/>
                </a:solidFill>
                <a:latin typeface="Avenir Roman"/>
              </a:rPr>
              <a:t> </a:t>
            </a:r>
            <a:r>
              <a:rPr lang="nl-BE" b="1" dirty="0" err="1">
                <a:solidFill>
                  <a:schemeClr val="tx1"/>
                </a:solidFill>
                <a:latin typeface="Avenir Roman"/>
              </a:rPr>
              <a:t>sports</a:t>
            </a:r>
            <a:r>
              <a:rPr lang="nl-BE" b="1" dirty="0">
                <a:solidFill>
                  <a:schemeClr val="tx1"/>
                </a:solidFill>
                <a:latin typeface="Avenir Roman"/>
              </a:rPr>
              <a:t> are </a:t>
            </a:r>
            <a:r>
              <a:rPr lang="nl-BE" b="1" dirty="0" err="1">
                <a:solidFill>
                  <a:schemeClr val="tx1"/>
                </a:solidFill>
                <a:latin typeface="Avenir Roman"/>
              </a:rPr>
              <a:t>played</a:t>
            </a:r>
            <a:r>
              <a:rPr lang="nl-BE" b="1" dirty="0">
                <a:solidFill>
                  <a:schemeClr val="tx1"/>
                </a:solidFill>
                <a:latin typeface="Avenir Roman"/>
              </a:rPr>
              <a:t> and </a:t>
            </a:r>
            <a:r>
              <a:rPr lang="nl-BE" b="1" dirty="0" err="1">
                <a:solidFill>
                  <a:schemeClr val="tx1"/>
                </a:solidFill>
                <a:latin typeface="Avenir Roman"/>
              </a:rPr>
              <a:t>by</a:t>
            </a:r>
            <a:r>
              <a:rPr lang="nl-BE" b="1" dirty="0">
                <a:solidFill>
                  <a:schemeClr val="tx1"/>
                </a:solidFill>
                <a:latin typeface="Avenir Roman"/>
              </a:rPr>
              <a:t> </a:t>
            </a:r>
            <a:r>
              <a:rPr lang="nl-BE" b="1" dirty="0" err="1">
                <a:solidFill>
                  <a:schemeClr val="tx1"/>
                </a:solidFill>
                <a:latin typeface="Avenir Roman"/>
              </a:rPr>
              <a:t>whom</a:t>
            </a:r>
            <a:r>
              <a:rPr lang="nl-BE" b="1" dirty="0">
                <a:solidFill>
                  <a:schemeClr val="tx1"/>
                </a:solidFill>
                <a:latin typeface="Avenir Roman"/>
              </a:rPr>
              <a:t> </a:t>
            </a:r>
            <a:r>
              <a:rPr lang="nl-BE" b="1" dirty="0" err="1">
                <a:solidFill>
                  <a:schemeClr val="tx1"/>
                </a:solidFill>
                <a:latin typeface="Avenir Roman"/>
              </a:rPr>
              <a:t>becomes</a:t>
            </a:r>
            <a:r>
              <a:rPr lang="nl-BE" b="1" dirty="0">
                <a:solidFill>
                  <a:schemeClr val="tx1"/>
                </a:solidFill>
                <a:latin typeface="Avenir Roman"/>
              </a:rPr>
              <a:t> </a:t>
            </a:r>
            <a:r>
              <a:rPr lang="nl-BE" b="1" dirty="0" err="1">
                <a:solidFill>
                  <a:schemeClr val="tx1"/>
                </a:solidFill>
                <a:latin typeface="Avenir Roman"/>
              </a:rPr>
              <a:t>an</a:t>
            </a:r>
            <a:r>
              <a:rPr lang="nl-BE" b="1" dirty="0">
                <a:solidFill>
                  <a:schemeClr val="tx1"/>
                </a:solidFill>
                <a:latin typeface="Avenir Roman"/>
              </a:rPr>
              <a:t> issue of </a:t>
            </a:r>
            <a:r>
              <a:rPr lang="nl-BE" b="1" dirty="0" err="1">
                <a:solidFill>
                  <a:schemeClr val="tx1"/>
                </a:solidFill>
                <a:latin typeface="Avenir Roman"/>
              </a:rPr>
              <a:t>great</a:t>
            </a:r>
            <a:r>
              <a:rPr lang="nl-BE" b="1" dirty="0">
                <a:solidFill>
                  <a:schemeClr val="tx1"/>
                </a:solidFill>
                <a:latin typeface="Avenir Roman"/>
              </a:rPr>
              <a:t> </a:t>
            </a:r>
            <a:r>
              <a:rPr lang="nl-BE" b="1" dirty="0" err="1">
                <a:solidFill>
                  <a:schemeClr val="tx1"/>
                </a:solidFill>
                <a:latin typeface="Avenir Roman"/>
              </a:rPr>
              <a:t>ideological</a:t>
            </a:r>
            <a:r>
              <a:rPr lang="nl-BE" b="1" dirty="0">
                <a:solidFill>
                  <a:schemeClr val="tx1"/>
                </a:solidFill>
                <a:latin typeface="Avenir Roman"/>
              </a:rPr>
              <a:t> concern and of </a:t>
            </a:r>
            <a:r>
              <a:rPr lang="nl-BE" b="1" dirty="0" err="1">
                <a:solidFill>
                  <a:schemeClr val="tx1"/>
                </a:solidFill>
                <a:latin typeface="Avenir Roman"/>
              </a:rPr>
              <a:t>moral</a:t>
            </a:r>
            <a:r>
              <a:rPr lang="nl-BE" b="1" dirty="0">
                <a:solidFill>
                  <a:schemeClr val="tx1"/>
                </a:solidFill>
                <a:latin typeface="Avenir Roman"/>
              </a:rPr>
              <a:t> </a:t>
            </a:r>
            <a:r>
              <a:rPr lang="nl-BE" b="1" dirty="0" err="1">
                <a:solidFill>
                  <a:schemeClr val="tx1"/>
                </a:solidFill>
                <a:latin typeface="Avenir Roman"/>
              </a:rPr>
              <a:t>policing</a:t>
            </a:r>
            <a:r>
              <a:rPr lang="nl-BE" dirty="0">
                <a:solidFill>
                  <a:schemeClr val="tx1"/>
                </a:solidFill>
                <a:latin typeface="Avenir Roman"/>
              </a:rPr>
              <a:t> (e.g., </a:t>
            </a:r>
            <a:r>
              <a:rPr lang="nl-BE" dirty="0" err="1">
                <a:solidFill>
                  <a:schemeClr val="tx1"/>
                </a:solidFill>
                <a:latin typeface="Avenir Roman"/>
              </a:rPr>
              <a:t>women</a:t>
            </a:r>
            <a:r>
              <a:rPr lang="nl-BE" dirty="0">
                <a:solidFill>
                  <a:schemeClr val="tx1"/>
                </a:solidFill>
                <a:latin typeface="Avenir Roman"/>
              </a:rPr>
              <a:t> </a:t>
            </a:r>
            <a:r>
              <a:rPr lang="nl-BE" dirty="0" err="1">
                <a:solidFill>
                  <a:schemeClr val="tx1"/>
                </a:solidFill>
                <a:latin typeface="Avenir Roman"/>
              </a:rPr>
              <a:t>who</a:t>
            </a:r>
            <a:r>
              <a:rPr lang="nl-BE" dirty="0">
                <a:solidFill>
                  <a:schemeClr val="tx1"/>
                </a:solidFill>
                <a:latin typeface="Avenir Roman"/>
              </a:rPr>
              <a:t> </a:t>
            </a:r>
            <a:r>
              <a:rPr lang="nl-BE" dirty="0" err="1">
                <a:solidFill>
                  <a:schemeClr val="tx1"/>
                </a:solidFill>
                <a:latin typeface="Avenir Roman"/>
              </a:rPr>
              <a:t>play</a:t>
            </a:r>
            <a:r>
              <a:rPr lang="nl-BE" dirty="0">
                <a:solidFill>
                  <a:schemeClr val="tx1"/>
                </a:solidFill>
                <a:latin typeface="Avenir Roman"/>
              </a:rPr>
              <a:t> </a:t>
            </a:r>
            <a:r>
              <a:rPr lang="nl-BE" dirty="0" err="1">
                <a:solidFill>
                  <a:schemeClr val="tx1"/>
                </a:solidFill>
                <a:latin typeface="Avenir Roman"/>
              </a:rPr>
              <a:t>men’s</a:t>
            </a:r>
            <a:r>
              <a:rPr lang="nl-BE" dirty="0">
                <a:solidFill>
                  <a:schemeClr val="tx1"/>
                </a:solidFill>
                <a:latin typeface="Avenir Roman"/>
              </a:rPr>
              <a:t> </a:t>
            </a:r>
            <a:r>
              <a:rPr lang="nl-BE" dirty="0" err="1">
                <a:solidFill>
                  <a:schemeClr val="tx1"/>
                </a:solidFill>
                <a:latin typeface="Avenir Roman"/>
              </a:rPr>
              <a:t>sports</a:t>
            </a:r>
            <a:r>
              <a:rPr lang="nl-BE" dirty="0">
                <a:solidFill>
                  <a:schemeClr val="tx1"/>
                </a:solidFill>
                <a:latin typeface="Avenir Roman"/>
              </a:rPr>
              <a:t> and </a:t>
            </a:r>
            <a:r>
              <a:rPr lang="nl-BE" dirty="0" err="1">
                <a:solidFill>
                  <a:schemeClr val="tx1"/>
                </a:solidFill>
                <a:latin typeface="Avenir Roman"/>
              </a:rPr>
              <a:t>vice</a:t>
            </a:r>
            <a:r>
              <a:rPr lang="nl-BE" dirty="0">
                <a:solidFill>
                  <a:schemeClr val="tx1"/>
                </a:solidFill>
                <a:latin typeface="Avenir Roman"/>
              </a:rPr>
              <a:t> versa).</a:t>
            </a:r>
          </a:p>
          <a:p>
            <a:pPr marL="342900" indent="-342900" fontAlgn="auto">
              <a:lnSpc>
                <a:spcPct val="90000"/>
              </a:lnSpc>
              <a:spcAft>
                <a:spcPts val="0"/>
              </a:spcAft>
              <a:buFont typeface="Arial" pitchFamily="34" charset="0"/>
              <a:buChar char="•"/>
            </a:pPr>
            <a:endParaRPr lang="nl-BE" dirty="0">
              <a:solidFill>
                <a:schemeClr val="tx1"/>
              </a:solidFill>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Content of group identity </a:t>
            </a:r>
          </a:p>
        </p:txBody>
      </p:sp>
    </p:spTree>
    <p:extLst>
      <p:ext uri="{BB962C8B-B14F-4D97-AF65-F5344CB8AC3E}">
        <p14:creationId xmlns:p14="http://schemas.microsoft.com/office/powerpoint/2010/main" val="22126527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2022304"/>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err="1">
                <a:latin typeface="Avenir Roman"/>
              </a:rPr>
              <a:t>Success</a:t>
            </a:r>
            <a:r>
              <a:rPr lang="nl-BE" dirty="0">
                <a:latin typeface="Avenir Roman"/>
              </a:rPr>
              <a:t> of FC Barcelona as a </a:t>
            </a:r>
            <a:r>
              <a:rPr lang="nl-BE" dirty="0" err="1">
                <a:latin typeface="Avenir Roman"/>
              </a:rPr>
              <a:t>key</a:t>
            </a:r>
            <a:r>
              <a:rPr lang="nl-BE" dirty="0">
                <a:latin typeface="Avenir Roman"/>
              </a:rPr>
              <a:t> factor in </a:t>
            </a:r>
            <a:r>
              <a:rPr lang="nl-BE" dirty="0" err="1">
                <a:latin typeface="Avenir Roman"/>
              </a:rPr>
              <a:t>Catalan</a:t>
            </a:r>
            <a:r>
              <a:rPr lang="nl-BE" dirty="0">
                <a:latin typeface="Avenir Roman"/>
              </a:rPr>
              <a:t> </a:t>
            </a:r>
            <a:r>
              <a:rPr lang="nl-BE" dirty="0" err="1">
                <a:latin typeface="Avenir Roman"/>
              </a:rPr>
              <a:t>opposition</a:t>
            </a:r>
            <a:r>
              <a:rPr lang="nl-BE" dirty="0">
                <a:latin typeface="Avenir Roman"/>
              </a:rPr>
              <a:t> to the </a:t>
            </a:r>
            <a:r>
              <a:rPr lang="nl-BE" dirty="0" err="1">
                <a:latin typeface="Avenir Roman"/>
              </a:rPr>
              <a:t>central</a:t>
            </a:r>
            <a:r>
              <a:rPr lang="nl-BE" dirty="0">
                <a:latin typeface="Avenir Roman"/>
              </a:rPr>
              <a:t> Spanish state.</a:t>
            </a:r>
            <a:endParaRPr lang="nl-BE" dirty="0">
              <a:solidFill>
                <a:schemeClr val="bg1">
                  <a:lumMod val="50000"/>
                </a:schemeClr>
              </a:solidFill>
              <a:latin typeface="Avenir Roman"/>
            </a:endParaRPr>
          </a:p>
          <a:p>
            <a:pPr marL="342900" indent="-342900" fontAlgn="auto">
              <a:lnSpc>
                <a:spcPct val="90000"/>
              </a:lnSpc>
              <a:spcAft>
                <a:spcPts val="0"/>
              </a:spcAft>
              <a:buFont typeface="Arial" pitchFamily="34" charset="0"/>
              <a:buChar char="•"/>
            </a:pPr>
            <a:r>
              <a:rPr lang="nl-BE" dirty="0">
                <a:latin typeface="Avenir Roman"/>
              </a:rPr>
              <a:t>Joe Louis’ </a:t>
            </a:r>
            <a:r>
              <a:rPr lang="nl-BE" dirty="0" err="1">
                <a:latin typeface="Avenir Roman"/>
              </a:rPr>
              <a:t>boxing</a:t>
            </a:r>
            <a:r>
              <a:rPr lang="nl-BE" dirty="0">
                <a:latin typeface="Avenir Roman"/>
              </a:rPr>
              <a:t> </a:t>
            </a:r>
            <a:r>
              <a:rPr lang="nl-BE" dirty="0" err="1">
                <a:latin typeface="Avenir Roman"/>
              </a:rPr>
              <a:t>victory</a:t>
            </a:r>
            <a:r>
              <a:rPr lang="nl-BE" dirty="0">
                <a:latin typeface="Avenir Roman"/>
              </a:rPr>
              <a:t> over </a:t>
            </a:r>
            <a:r>
              <a:rPr lang="nl-BE" dirty="0" err="1">
                <a:latin typeface="Avenir Roman"/>
              </a:rPr>
              <a:t>German</a:t>
            </a:r>
            <a:r>
              <a:rPr lang="nl-BE" dirty="0">
                <a:latin typeface="Avenir Roman"/>
              </a:rPr>
              <a:t> Max </a:t>
            </a:r>
            <a:r>
              <a:rPr lang="nl-BE" dirty="0" err="1">
                <a:latin typeface="Avenir Roman"/>
              </a:rPr>
              <a:t>Schmelling</a:t>
            </a:r>
            <a:r>
              <a:rPr lang="nl-BE" dirty="0">
                <a:latin typeface="Avenir Roman"/>
              </a:rPr>
              <a:t> in 1938 empowered the </a:t>
            </a:r>
            <a:r>
              <a:rPr lang="nl-BE" dirty="0" err="1">
                <a:latin typeface="Avenir Roman"/>
              </a:rPr>
              <a:t>fight</a:t>
            </a:r>
            <a:r>
              <a:rPr lang="nl-BE" dirty="0">
                <a:latin typeface="Avenir Roman"/>
              </a:rPr>
              <a:t> </a:t>
            </a:r>
            <a:r>
              <a:rPr lang="nl-BE" dirty="0" err="1">
                <a:latin typeface="Avenir Roman"/>
              </a:rPr>
              <a:t>against</a:t>
            </a:r>
            <a:r>
              <a:rPr lang="nl-BE" dirty="0">
                <a:latin typeface="Avenir Roman"/>
              </a:rPr>
              <a:t> </a:t>
            </a:r>
            <a:r>
              <a:rPr lang="nl-BE" dirty="0" err="1">
                <a:latin typeface="Avenir Roman"/>
              </a:rPr>
              <a:t>white</a:t>
            </a:r>
            <a:r>
              <a:rPr lang="nl-BE" dirty="0">
                <a:latin typeface="Avenir Roman"/>
              </a:rPr>
              <a:t> </a:t>
            </a:r>
            <a:r>
              <a:rPr lang="nl-BE" dirty="0" err="1">
                <a:latin typeface="Avenir Roman"/>
              </a:rPr>
              <a:t>supremacism</a:t>
            </a:r>
            <a:r>
              <a:rPr lang="nl-BE" dirty="0">
                <a:latin typeface="Avenir Roman"/>
              </a:rPr>
              <a:t>.</a:t>
            </a: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Intergroup relations </a:t>
            </a:r>
          </a:p>
        </p:txBody>
      </p:sp>
      <p:pic>
        <p:nvPicPr>
          <p:cNvPr id="3074" name="Picture 2" descr="soccer field under gray sky">
            <a:extLst>
              <a:ext uri="{FF2B5EF4-FFF2-40B4-BE49-F238E27FC236}">
                <a16:creationId xmlns:a16="http://schemas.microsoft.com/office/drawing/2014/main" id="{B22D60F1-8A5C-4FDE-BE14-67500D4A2C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3660" y="3512724"/>
            <a:ext cx="2167185" cy="1458596"/>
          </a:xfrm>
          <a:prstGeom prst="rect">
            <a:avLst/>
          </a:prstGeom>
          <a:noFill/>
          <a:effectLst>
            <a:softEdge rad="203200"/>
          </a:effectLst>
          <a:extLst>
            <a:ext uri="{909E8E84-426E-40DD-AFC4-6F175D3DCCD1}">
              <a14:hiddenFill xmlns:a14="http://schemas.microsoft.com/office/drawing/2010/main">
                <a:solidFill>
                  <a:srgbClr val="FFFFFF"/>
                </a:solidFill>
              </a14:hiddenFill>
            </a:ext>
          </a:extLst>
        </p:spPr>
      </p:pic>
      <p:pic>
        <p:nvPicPr>
          <p:cNvPr id="3076" name="Picture 4" descr="man in red jersey shirt wearing red boxing gloves">
            <a:extLst>
              <a:ext uri="{FF2B5EF4-FFF2-40B4-BE49-F238E27FC236}">
                <a16:creationId xmlns:a16="http://schemas.microsoft.com/office/drawing/2014/main" id="{493BDB35-C3CD-4214-BC2A-010C6FA798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160" y="3512724"/>
            <a:ext cx="1000841" cy="1333906"/>
          </a:xfrm>
          <a:prstGeom prst="rect">
            <a:avLst/>
          </a:prstGeom>
          <a:noFill/>
          <a:effectLst>
            <a:softEdge rad="50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640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13</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2022304"/>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err="1">
                <a:solidFill>
                  <a:schemeClr val="tx1"/>
                </a:solidFill>
                <a:latin typeface="Avenir Roman"/>
              </a:rPr>
              <a:t>decision</a:t>
            </a:r>
            <a:r>
              <a:rPr lang="nl-BE" dirty="0">
                <a:solidFill>
                  <a:schemeClr val="tx1"/>
                </a:solidFill>
                <a:latin typeface="Avenir Roman"/>
              </a:rPr>
              <a:t> of NFL </a:t>
            </a:r>
            <a:r>
              <a:rPr lang="nl-BE" dirty="0" err="1">
                <a:solidFill>
                  <a:schemeClr val="tx1"/>
                </a:solidFill>
                <a:latin typeface="Avenir Roman"/>
              </a:rPr>
              <a:t>quarterback</a:t>
            </a:r>
            <a:r>
              <a:rPr lang="nl-BE" dirty="0">
                <a:solidFill>
                  <a:schemeClr val="tx1"/>
                </a:solidFill>
                <a:latin typeface="Avenir Roman"/>
              </a:rPr>
              <a:t> </a:t>
            </a:r>
            <a:r>
              <a:rPr lang="nl-BE" i="1" dirty="0">
                <a:solidFill>
                  <a:schemeClr val="tx1"/>
                </a:solidFill>
                <a:latin typeface="Avenir Roman"/>
              </a:rPr>
              <a:t>Colin </a:t>
            </a:r>
            <a:r>
              <a:rPr lang="nl-BE" i="1" dirty="0" err="1">
                <a:solidFill>
                  <a:schemeClr val="tx1"/>
                </a:solidFill>
                <a:latin typeface="Avenir Roman"/>
              </a:rPr>
              <a:t>Kaepernick</a:t>
            </a:r>
            <a:r>
              <a:rPr lang="nl-BE" i="1" dirty="0">
                <a:solidFill>
                  <a:schemeClr val="tx1"/>
                </a:solidFill>
                <a:latin typeface="Avenir Roman"/>
              </a:rPr>
              <a:t> </a:t>
            </a:r>
            <a:r>
              <a:rPr lang="nl-BE" dirty="0">
                <a:solidFill>
                  <a:schemeClr val="tx1"/>
                </a:solidFill>
                <a:latin typeface="Avenir Roman"/>
              </a:rPr>
              <a:t>to </a:t>
            </a:r>
            <a:r>
              <a:rPr lang="nl-BE" dirty="0" err="1">
                <a:solidFill>
                  <a:schemeClr val="tx1"/>
                </a:solidFill>
                <a:latin typeface="Avenir Roman"/>
              </a:rPr>
              <a:t>kneel</a:t>
            </a:r>
            <a:r>
              <a:rPr lang="nl-BE" dirty="0">
                <a:solidFill>
                  <a:schemeClr val="tx1"/>
                </a:solidFill>
                <a:latin typeface="Avenir Roman"/>
              </a:rPr>
              <a:t> </a:t>
            </a:r>
            <a:r>
              <a:rPr lang="nl-BE" dirty="0" err="1">
                <a:solidFill>
                  <a:schemeClr val="tx1"/>
                </a:solidFill>
                <a:latin typeface="Avenir Roman"/>
              </a:rPr>
              <a:t>rather</a:t>
            </a:r>
            <a:r>
              <a:rPr lang="nl-BE" dirty="0">
                <a:solidFill>
                  <a:schemeClr val="tx1"/>
                </a:solidFill>
                <a:latin typeface="Avenir Roman"/>
              </a:rPr>
              <a:t> </a:t>
            </a:r>
            <a:r>
              <a:rPr lang="nl-BE" dirty="0" err="1">
                <a:solidFill>
                  <a:schemeClr val="tx1"/>
                </a:solidFill>
                <a:latin typeface="Avenir Roman"/>
              </a:rPr>
              <a:t>than</a:t>
            </a:r>
            <a:r>
              <a:rPr lang="nl-BE" dirty="0">
                <a:solidFill>
                  <a:schemeClr val="tx1"/>
                </a:solidFill>
                <a:latin typeface="Avenir Roman"/>
              </a:rPr>
              <a:t> stand </a:t>
            </a:r>
            <a:r>
              <a:rPr lang="nl-BE" dirty="0" err="1">
                <a:solidFill>
                  <a:schemeClr val="tx1"/>
                </a:solidFill>
                <a:latin typeface="Avenir Roman"/>
              </a:rPr>
              <a:t>during</a:t>
            </a:r>
            <a:r>
              <a:rPr lang="nl-BE" dirty="0">
                <a:solidFill>
                  <a:schemeClr val="tx1"/>
                </a:solidFill>
                <a:latin typeface="Avenir Roman"/>
              </a:rPr>
              <a:t> the US National </a:t>
            </a:r>
            <a:r>
              <a:rPr lang="nl-BE" dirty="0" err="1">
                <a:solidFill>
                  <a:schemeClr val="tx1"/>
                </a:solidFill>
                <a:latin typeface="Avenir Roman"/>
              </a:rPr>
              <a:t>Anthem</a:t>
            </a:r>
            <a:r>
              <a:rPr lang="nl-BE" dirty="0">
                <a:solidFill>
                  <a:schemeClr val="tx1"/>
                </a:solidFill>
                <a:latin typeface="Avenir Roman"/>
              </a:rPr>
              <a:t> to highlight the </a:t>
            </a:r>
            <a:r>
              <a:rPr lang="nl-BE" dirty="0" err="1">
                <a:solidFill>
                  <a:schemeClr val="tx1"/>
                </a:solidFill>
                <a:latin typeface="Avenir Roman"/>
              </a:rPr>
              <a:t>pervasive</a:t>
            </a:r>
            <a:r>
              <a:rPr lang="nl-BE" dirty="0">
                <a:solidFill>
                  <a:schemeClr val="tx1"/>
                </a:solidFill>
                <a:latin typeface="Avenir Roman"/>
              </a:rPr>
              <a:t> nature of race </a:t>
            </a:r>
            <a:r>
              <a:rPr lang="nl-BE" dirty="0" err="1">
                <a:solidFill>
                  <a:schemeClr val="tx1"/>
                </a:solidFill>
                <a:latin typeface="Avenir Roman"/>
              </a:rPr>
              <a:t>inequality</a:t>
            </a:r>
            <a:r>
              <a:rPr lang="nl-BE" dirty="0">
                <a:solidFill>
                  <a:schemeClr val="tx1"/>
                </a:solidFill>
                <a:latin typeface="Avenir Roman"/>
              </a:rPr>
              <a:t> and </a:t>
            </a:r>
            <a:r>
              <a:rPr lang="nl-BE" dirty="0" err="1">
                <a:solidFill>
                  <a:schemeClr val="tx1"/>
                </a:solidFill>
                <a:latin typeface="Avenir Roman"/>
              </a:rPr>
              <a:t>police</a:t>
            </a:r>
            <a:r>
              <a:rPr lang="nl-BE" dirty="0">
                <a:solidFill>
                  <a:schemeClr val="tx1"/>
                </a:solidFill>
                <a:latin typeface="Avenir Roman"/>
              </a:rPr>
              <a:t> </a:t>
            </a:r>
            <a:r>
              <a:rPr lang="nl-BE" dirty="0" err="1">
                <a:solidFill>
                  <a:schemeClr val="tx1"/>
                </a:solidFill>
                <a:latin typeface="Avenir Roman"/>
              </a:rPr>
              <a:t>brutality</a:t>
            </a:r>
            <a:r>
              <a:rPr lang="nl-BE" dirty="0">
                <a:solidFill>
                  <a:schemeClr val="tx1"/>
                </a:solidFill>
                <a:latin typeface="Avenir Roman"/>
              </a:rPr>
              <a:t> </a:t>
            </a:r>
            <a:r>
              <a:rPr lang="nl-BE" dirty="0" err="1">
                <a:solidFill>
                  <a:schemeClr val="tx1"/>
                </a:solidFill>
                <a:latin typeface="Avenir Roman"/>
              </a:rPr>
              <a:t>within</a:t>
            </a:r>
            <a:r>
              <a:rPr lang="nl-BE" dirty="0">
                <a:solidFill>
                  <a:schemeClr val="tx1"/>
                </a:solidFill>
                <a:latin typeface="Avenir Roman"/>
              </a:rPr>
              <a:t> the USA.</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fight</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a:t>
            </a:r>
            <a:r>
              <a:rPr lang="nl-BE" dirty="0" err="1">
                <a:solidFill>
                  <a:schemeClr val="tx1"/>
                </a:solidFill>
                <a:latin typeface="Avenir Roman"/>
              </a:rPr>
              <a:t>equal</a:t>
            </a:r>
            <a:r>
              <a:rPr lang="nl-BE" dirty="0">
                <a:solidFill>
                  <a:schemeClr val="tx1"/>
                </a:solidFill>
                <a:latin typeface="Avenir Roman"/>
              </a:rPr>
              <a:t> </a:t>
            </a:r>
            <a:r>
              <a:rPr lang="nl-BE" dirty="0" err="1">
                <a:solidFill>
                  <a:schemeClr val="tx1"/>
                </a:solidFill>
                <a:latin typeface="Avenir Roman"/>
              </a:rPr>
              <a:t>prize</a:t>
            </a:r>
            <a:r>
              <a:rPr lang="nl-BE" dirty="0">
                <a:solidFill>
                  <a:schemeClr val="tx1"/>
                </a:solidFill>
                <a:latin typeface="Avenir Roman"/>
              </a:rPr>
              <a:t> money in tennis and </a:t>
            </a:r>
            <a:r>
              <a:rPr lang="nl-BE" dirty="0" err="1">
                <a:solidFill>
                  <a:schemeClr val="tx1"/>
                </a:solidFill>
                <a:latin typeface="Avenir Roman"/>
              </a:rPr>
              <a:t>soccer</a:t>
            </a:r>
            <a:endParaRPr lang="nl-BE" dirty="0">
              <a:solidFill>
                <a:schemeClr val="tx1"/>
              </a:solidFill>
              <a:latin typeface="Avenir Roman"/>
            </a:endParaRPr>
          </a:p>
          <a:p>
            <a:pPr marL="342900" indent="-342900" fontAlgn="auto">
              <a:lnSpc>
                <a:spcPct val="90000"/>
              </a:lnSpc>
              <a:spcAft>
                <a:spcPts val="0"/>
              </a:spcAft>
              <a:buFont typeface="Arial" pitchFamily="34" charset="0"/>
              <a:buChar char="•"/>
            </a:pPr>
            <a:r>
              <a:rPr lang="nl-BE" i="1" dirty="0">
                <a:solidFill>
                  <a:schemeClr val="tx1"/>
                </a:solidFill>
                <a:latin typeface="Avenir Roman"/>
              </a:rPr>
              <a:t>Megan </a:t>
            </a:r>
            <a:r>
              <a:rPr lang="nl-BE" i="1" dirty="0" err="1">
                <a:solidFill>
                  <a:schemeClr val="tx1"/>
                </a:solidFill>
                <a:latin typeface="Avenir Roman"/>
              </a:rPr>
              <a:t>Rapinoe</a:t>
            </a:r>
            <a:r>
              <a:rPr lang="nl-BE" dirty="0">
                <a:solidFill>
                  <a:schemeClr val="tx1"/>
                </a:solidFill>
                <a:latin typeface="Avenir Roman"/>
              </a:rPr>
              <a:t>, in </a:t>
            </a:r>
            <a:r>
              <a:rPr lang="nl-BE" dirty="0" err="1">
                <a:solidFill>
                  <a:schemeClr val="tx1"/>
                </a:solidFill>
                <a:latin typeface="Avenir Roman"/>
              </a:rPr>
              <a:t>advocating</a:t>
            </a:r>
            <a:r>
              <a:rPr lang="nl-BE" dirty="0">
                <a:solidFill>
                  <a:schemeClr val="tx1"/>
                </a:solidFill>
                <a:latin typeface="Avenir Roman"/>
              </a:rPr>
              <a:t> </a:t>
            </a:r>
            <a:r>
              <a:rPr lang="nl-BE" dirty="0" err="1">
                <a:solidFill>
                  <a:schemeClr val="tx1"/>
                </a:solidFill>
                <a:latin typeface="Avenir Roman"/>
              </a:rPr>
              <a:t>not</a:t>
            </a:r>
            <a:r>
              <a:rPr lang="nl-BE" dirty="0">
                <a:solidFill>
                  <a:schemeClr val="tx1"/>
                </a:solidFill>
                <a:latin typeface="Avenir Roman"/>
              </a:rPr>
              <a:t> </a:t>
            </a:r>
            <a:r>
              <a:rPr lang="nl-BE" dirty="0" err="1">
                <a:solidFill>
                  <a:schemeClr val="tx1"/>
                </a:solidFill>
                <a:latin typeface="Avenir Roman"/>
              </a:rPr>
              <a:t>only</a:t>
            </a:r>
            <a:r>
              <a:rPr lang="nl-BE" dirty="0">
                <a:solidFill>
                  <a:schemeClr val="tx1"/>
                </a:solidFill>
                <a:latin typeface="Avenir Roman"/>
              </a:rPr>
              <a:t> gender issues, but </a:t>
            </a:r>
            <a:r>
              <a:rPr lang="nl-BE" dirty="0" err="1">
                <a:solidFill>
                  <a:schemeClr val="tx1"/>
                </a:solidFill>
                <a:latin typeface="Avenir Roman"/>
              </a:rPr>
              <a:t>also</a:t>
            </a:r>
            <a:r>
              <a:rPr lang="nl-BE" dirty="0">
                <a:solidFill>
                  <a:schemeClr val="tx1"/>
                </a:solidFill>
                <a:latin typeface="Avenir Roman"/>
              </a:rPr>
              <a:t> LBGTQ  and Black </a:t>
            </a:r>
            <a:r>
              <a:rPr lang="nl-BE" dirty="0" err="1">
                <a:solidFill>
                  <a:schemeClr val="tx1"/>
                </a:solidFill>
                <a:latin typeface="Avenir Roman"/>
              </a:rPr>
              <a:t>Lives</a:t>
            </a:r>
            <a:r>
              <a:rPr lang="nl-BE" dirty="0">
                <a:solidFill>
                  <a:schemeClr val="tx1"/>
                </a:solidFill>
                <a:latin typeface="Avenir Roman"/>
              </a:rPr>
              <a:t> Matters, </a:t>
            </a:r>
            <a:r>
              <a:rPr lang="nl-BE" dirty="0" err="1">
                <a:solidFill>
                  <a:schemeClr val="tx1"/>
                </a:solidFill>
                <a:latin typeface="Avenir Roman"/>
              </a:rPr>
              <a:t>tried</a:t>
            </a:r>
            <a:r>
              <a:rPr lang="nl-BE" dirty="0">
                <a:solidFill>
                  <a:schemeClr val="tx1"/>
                </a:solidFill>
                <a:latin typeface="Avenir Roman"/>
              </a:rPr>
              <a:t> “</a:t>
            </a:r>
            <a:r>
              <a:rPr lang="nl-BE" dirty="0" err="1">
                <a:solidFill>
                  <a:schemeClr val="tx1"/>
                </a:solidFill>
                <a:latin typeface="Avenir Roman"/>
              </a:rPr>
              <a:t>using</a:t>
            </a:r>
            <a:r>
              <a:rPr lang="nl-BE" dirty="0">
                <a:solidFill>
                  <a:schemeClr val="tx1"/>
                </a:solidFill>
                <a:latin typeface="Avenir Roman"/>
              </a:rPr>
              <a:t> the platform of </a:t>
            </a:r>
            <a:r>
              <a:rPr lang="nl-BE" dirty="0" err="1">
                <a:solidFill>
                  <a:schemeClr val="tx1"/>
                </a:solidFill>
                <a:latin typeface="Avenir Roman"/>
              </a:rPr>
              <a:t>soccer</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a:t>
            </a:r>
            <a:r>
              <a:rPr lang="nl-BE" dirty="0" err="1">
                <a:solidFill>
                  <a:schemeClr val="tx1"/>
                </a:solidFill>
                <a:latin typeface="Avenir Roman"/>
              </a:rPr>
              <a:t>good</a:t>
            </a:r>
            <a:r>
              <a:rPr lang="nl-BE" dirty="0">
                <a:solidFill>
                  <a:schemeClr val="tx1"/>
                </a:solidFill>
                <a:latin typeface="Avenir Roman"/>
              </a:rPr>
              <a:t> and </a:t>
            </a:r>
            <a:r>
              <a:rPr lang="nl-BE" dirty="0" err="1">
                <a:solidFill>
                  <a:schemeClr val="tx1"/>
                </a:solidFill>
                <a:latin typeface="Avenir Roman"/>
              </a:rPr>
              <a:t>for</a:t>
            </a:r>
            <a:r>
              <a:rPr lang="nl-BE" dirty="0">
                <a:solidFill>
                  <a:schemeClr val="tx1"/>
                </a:solidFill>
                <a:latin typeface="Avenir Roman"/>
              </a:rPr>
              <a:t> </a:t>
            </a:r>
            <a:r>
              <a:rPr lang="nl-BE" dirty="0" err="1">
                <a:solidFill>
                  <a:schemeClr val="tx1"/>
                </a:solidFill>
                <a:latin typeface="Avenir Roman"/>
              </a:rPr>
              <a:t>leaving</a:t>
            </a:r>
            <a:r>
              <a:rPr lang="nl-BE" dirty="0">
                <a:solidFill>
                  <a:schemeClr val="tx1"/>
                </a:solidFill>
                <a:latin typeface="Avenir Roman"/>
              </a:rPr>
              <a:t> the game in a </a:t>
            </a:r>
            <a:r>
              <a:rPr lang="nl-BE" dirty="0" err="1">
                <a:solidFill>
                  <a:schemeClr val="tx1"/>
                </a:solidFill>
                <a:latin typeface="Avenir Roman"/>
              </a:rPr>
              <a:t>better</a:t>
            </a:r>
            <a:r>
              <a:rPr lang="nl-BE" dirty="0">
                <a:solidFill>
                  <a:schemeClr val="tx1"/>
                </a:solidFill>
                <a:latin typeface="Avenir Roman"/>
              </a:rPr>
              <a:t> </a:t>
            </a:r>
            <a:r>
              <a:rPr lang="nl-BE" dirty="0" err="1">
                <a:solidFill>
                  <a:schemeClr val="tx1"/>
                </a:solidFill>
                <a:latin typeface="Avenir Roman"/>
              </a:rPr>
              <a:t>place</a:t>
            </a:r>
            <a:r>
              <a:rPr lang="nl-BE" dirty="0">
                <a:solidFill>
                  <a:schemeClr val="tx1"/>
                </a:solidFill>
                <a:latin typeface="Avenir Roman"/>
              </a:rPr>
              <a:t>, and </a:t>
            </a:r>
            <a:r>
              <a:rPr lang="nl-BE" dirty="0" err="1">
                <a:solidFill>
                  <a:schemeClr val="tx1"/>
                </a:solidFill>
                <a:latin typeface="Avenir Roman"/>
              </a:rPr>
              <a:t>hopefully</a:t>
            </a:r>
            <a:r>
              <a:rPr lang="nl-BE" dirty="0">
                <a:solidFill>
                  <a:schemeClr val="tx1"/>
                </a:solidFill>
                <a:latin typeface="Avenir Roman"/>
              </a:rPr>
              <a:t> the </a:t>
            </a:r>
            <a:r>
              <a:rPr lang="nl-BE" dirty="0" err="1">
                <a:solidFill>
                  <a:schemeClr val="tx1"/>
                </a:solidFill>
                <a:latin typeface="Avenir Roman"/>
              </a:rPr>
              <a:t>world</a:t>
            </a:r>
            <a:r>
              <a:rPr lang="nl-BE" dirty="0">
                <a:solidFill>
                  <a:schemeClr val="tx1"/>
                </a:solidFill>
                <a:latin typeface="Avenir Roman"/>
              </a:rPr>
              <a:t> in a </a:t>
            </a:r>
            <a:r>
              <a:rPr lang="nl-BE" dirty="0" err="1">
                <a:solidFill>
                  <a:schemeClr val="tx1"/>
                </a:solidFill>
                <a:latin typeface="Avenir Roman"/>
              </a:rPr>
              <a:t>better</a:t>
            </a:r>
            <a:r>
              <a:rPr lang="nl-BE" dirty="0">
                <a:solidFill>
                  <a:schemeClr val="tx1"/>
                </a:solidFill>
                <a:latin typeface="Avenir Roman"/>
              </a:rPr>
              <a:t> </a:t>
            </a:r>
            <a:r>
              <a:rPr lang="nl-BE" dirty="0" err="1">
                <a:solidFill>
                  <a:schemeClr val="tx1"/>
                </a:solidFill>
                <a:latin typeface="Avenir Roman"/>
              </a:rPr>
              <a:t>place</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dirty="0">
              <a:solidFill>
                <a:schemeClr val="tx1"/>
              </a:solidFill>
              <a:latin typeface="Avenir Roman"/>
            </a:endParaRPr>
          </a:p>
          <a:p>
            <a:pPr marL="342900" indent="-342900" fontAlgn="auto">
              <a:lnSpc>
                <a:spcPct val="90000"/>
              </a:lnSpc>
              <a:spcAft>
                <a:spcPts val="0"/>
              </a:spcAft>
              <a:buFont typeface="Arial" pitchFamily="34" charset="0"/>
              <a:buChar char="•"/>
            </a:pPr>
            <a:endParaRPr lang="nl-BE" dirty="0">
              <a:solidFill>
                <a:schemeClr val="tx1"/>
              </a:solidFill>
              <a:latin typeface="Avenir Roman"/>
            </a:endParaRPr>
          </a:p>
          <a:p>
            <a:pPr marL="342900" indent="-342900" fontAlgn="auto">
              <a:lnSpc>
                <a:spcPct val="90000"/>
              </a:lnSpc>
              <a:spcAft>
                <a:spcPts val="0"/>
              </a:spcAft>
              <a:buFont typeface="Arial" pitchFamily="34" charset="0"/>
              <a:buChar char="•"/>
            </a:pPr>
            <a:endParaRPr lang="nl-BE" sz="1800" dirty="0">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Intragroup relations </a:t>
            </a:r>
          </a:p>
        </p:txBody>
      </p:sp>
    </p:spTree>
    <p:extLst>
      <p:ext uri="{BB962C8B-B14F-4D97-AF65-F5344CB8AC3E}">
        <p14:creationId xmlns:p14="http://schemas.microsoft.com/office/powerpoint/2010/main" val="766743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1925750-E660-433E-8DF9-7F464DF64500}"/>
              </a:ext>
            </a:extLst>
          </p:cNvPr>
          <p:cNvSpPr>
            <a:spLocks noGrp="1"/>
          </p:cNvSpPr>
          <p:nvPr>
            <p:ph type="sldNum" sz="quarter" idx="4"/>
          </p:nvPr>
        </p:nvSpPr>
        <p:spPr/>
        <p:txBody>
          <a:bodyPr/>
          <a:lstStyle/>
          <a:p>
            <a:fld id="{BDED0440-CF85-4CB9-8D89-87E5AE29F424}" type="slidenum">
              <a:rPr lang="en-GB" smtClean="0"/>
              <a:pPr/>
              <a:t>14</a:t>
            </a:fld>
            <a:endParaRPr lang="en-GB" dirty="0"/>
          </a:p>
        </p:txBody>
      </p:sp>
      <p:pic>
        <p:nvPicPr>
          <p:cNvPr id="6" name="Picture 5">
            <a:extLst>
              <a:ext uri="{FF2B5EF4-FFF2-40B4-BE49-F238E27FC236}">
                <a16:creationId xmlns:a16="http://schemas.microsoft.com/office/drawing/2014/main" id="{9A681183-E746-4154-B119-537B063B37EF}"/>
              </a:ext>
            </a:extLst>
          </p:cNvPr>
          <p:cNvPicPr>
            <a:picLocks noChangeAspect="1"/>
          </p:cNvPicPr>
          <p:nvPr/>
        </p:nvPicPr>
        <p:blipFill>
          <a:blip r:embed="rId2"/>
          <a:stretch>
            <a:fillRect/>
          </a:stretch>
        </p:blipFill>
        <p:spPr>
          <a:xfrm>
            <a:off x="774789" y="161722"/>
            <a:ext cx="6829425" cy="4543425"/>
          </a:xfrm>
          <a:prstGeom prst="rect">
            <a:avLst/>
          </a:prstGeom>
        </p:spPr>
      </p:pic>
      <p:pic>
        <p:nvPicPr>
          <p:cNvPr id="7" name="Picture 6">
            <a:extLst>
              <a:ext uri="{FF2B5EF4-FFF2-40B4-BE49-F238E27FC236}">
                <a16:creationId xmlns:a16="http://schemas.microsoft.com/office/drawing/2014/main" id="{C8891C5D-7428-4F92-B63B-5D00E55F30FC}"/>
              </a:ext>
            </a:extLst>
          </p:cNvPr>
          <p:cNvPicPr>
            <a:picLocks noChangeAspect="1"/>
          </p:cNvPicPr>
          <p:nvPr/>
        </p:nvPicPr>
        <p:blipFill>
          <a:blip r:embed="rId3"/>
          <a:stretch>
            <a:fillRect/>
          </a:stretch>
        </p:blipFill>
        <p:spPr>
          <a:xfrm>
            <a:off x="1755945" y="290945"/>
            <a:ext cx="5191704" cy="3595255"/>
          </a:xfrm>
          <a:prstGeom prst="rect">
            <a:avLst/>
          </a:prstGeom>
          <a:effectLst>
            <a:softEdge rad="114300"/>
          </a:effectLst>
        </p:spPr>
      </p:pic>
    </p:spTree>
    <p:extLst>
      <p:ext uri="{BB962C8B-B14F-4D97-AF65-F5344CB8AC3E}">
        <p14:creationId xmlns:p14="http://schemas.microsoft.com/office/powerpoint/2010/main" val="153451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15</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903227"/>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err="1">
                <a:solidFill>
                  <a:schemeClr val="tx1"/>
                </a:solidFill>
                <a:latin typeface="Avenir Roman"/>
              </a:rPr>
              <a:t>There</a:t>
            </a:r>
            <a:r>
              <a:rPr lang="nl-BE" dirty="0">
                <a:solidFill>
                  <a:schemeClr val="tx1"/>
                </a:solidFill>
                <a:latin typeface="Avenir Roman"/>
              </a:rPr>
              <a:t> are </a:t>
            </a:r>
            <a:r>
              <a:rPr lang="nl-BE" dirty="0" err="1">
                <a:solidFill>
                  <a:schemeClr val="tx1"/>
                </a:solidFill>
                <a:latin typeface="Avenir Roman"/>
              </a:rPr>
              <a:t>many</a:t>
            </a:r>
            <a:r>
              <a:rPr lang="nl-BE" dirty="0">
                <a:solidFill>
                  <a:schemeClr val="tx1"/>
                </a:solidFill>
                <a:latin typeface="Avenir Roman"/>
              </a:rPr>
              <a:t> </a:t>
            </a:r>
            <a:r>
              <a:rPr lang="nl-BE" dirty="0" err="1">
                <a:solidFill>
                  <a:schemeClr val="tx1"/>
                </a:solidFill>
                <a:latin typeface="Avenir Roman"/>
              </a:rPr>
              <a:t>illustrations</a:t>
            </a:r>
            <a:r>
              <a:rPr lang="nl-BE" dirty="0">
                <a:solidFill>
                  <a:schemeClr val="tx1"/>
                </a:solidFill>
                <a:latin typeface="Avenir Roman"/>
              </a:rPr>
              <a:t> of </a:t>
            </a:r>
            <a:r>
              <a:rPr lang="nl-BE" dirty="0" err="1">
                <a:solidFill>
                  <a:schemeClr val="tx1"/>
                </a:solidFill>
                <a:latin typeface="Avenir Roman"/>
              </a:rPr>
              <a:t>how</a:t>
            </a:r>
            <a:r>
              <a:rPr lang="nl-BE" dirty="0">
                <a:solidFill>
                  <a:schemeClr val="tx1"/>
                </a:solidFill>
                <a:latin typeface="Avenir Roman"/>
              </a:rPr>
              <a:t> sport has been </a:t>
            </a:r>
            <a:r>
              <a:rPr lang="nl-BE" dirty="0" err="1">
                <a:solidFill>
                  <a:schemeClr val="tx1"/>
                </a:solidFill>
                <a:latin typeface="Avenir Roman"/>
              </a:rPr>
              <a:t>used</a:t>
            </a:r>
            <a:r>
              <a:rPr lang="nl-BE" dirty="0">
                <a:solidFill>
                  <a:schemeClr val="tx1"/>
                </a:solidFill>
                <a:latin typeface="Avenir Roman"/>
              </a:rPr>
              <a:t> </a:t>
            </a:r>
            <a:r>
              <a:rPr lang="nl-BE" b="1" dirty="0">
                <a:solidFill>
                  <a:schemeClr val="tx1"/>
                </a:solidFill>
                <a:latin typeface="Avenir Roman"/>
              </a:rPr>
              <a:t>to </a:t>
            </a:r>
            <a:r>
              <a:rPr lang="nl-BE" b="1" dirty="0" err="1">
                <a:solidFill>
                  <a:schemeClr val="tx1"/>
                </a:solidFill>
                <a:latin typeface="Avenir Roman"/>
              </a:rPr>
              <a:t>legitimate</a:t>
            </a:r>
            <a:r>
              <a:rPr lang="nl-BE" b="1" dirty="0">
                <a:solidFill>
                  <a:schemeClr val="tx1"/>
                </a:solidFill>
                <a:latin typeface="Avenir Roman"/>
              </a:rPr>
              <a:t> </a:t>
            </a:r>
            <a:r>
              <a:rPr lang="nl-BE" b="1" dirty="0" err="1">
                <a:solidFill>
                  <a:schemeClr val="tx1"/>
                </a:solidFill>
                <a:latin typeface="Avenir Roman"/>
              </a:rPr>
              <a:t>positions</a:t>
            </a:r>
            <a:r>
              <a:rPr lang="nl-BE" b="1" dirty="0">
                <a:solidFill>
                  <a:schemeClr val="tx1"/>
                </a:solidFill>
                <a:latin typeface="Avenir Roman"/>
              </a:rPr>
              <a:t> of </a:t>
            </a:r>
            <a:r>
              <a:rPr lang="nl-BE" b="1" dirty="0" err="1">
                <a:solidFill>
                  <a:schemeClr val="tx1"/>
                </a:solidFill>
                <a:latin typeface="Avenir Roman"/>
              </a:rPr>
              <a:t>authority</a:t>
            </a:r>
            <a:r>
              <a:rPr lang="nl-BE" b="1" dirty="0">
                <a:solidFill>
                  <a:schemeClr val="tx1"/>
                </a:solidFill>
                <a:latin typeface="Avenir Roman"/>
              </a:rPr>
              <a:t> and </a:t>
            </a:r>
            <a:r>
              <a:rPr lang="nl-BE" b="1" dirty="0" err="1">
                <a:solidFill>
                  <a:schemeClr val="tx1"/>
                </a:solidFill>
                <a:latin typeface="Avenir Roman"/>
              </a:rPr>
              <a:t>leadership</a:t>
            </a:r>
            <a:r>
              <a:rPr lang="nl-BE" dirty="0">
                <a:solidFill>
                  <a:schemeClr val="tx1"/>
                </a:solidFill>
                <a:latin typeface="Avenir Roman"/>
              </a:rPr>
              <a:t>.</a:t>
            </a:r>
          </a:p>
          <a:p>
            <a:pPr marL="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Putin’s</a:t>
            </a:r>
            <a:r>
              <a:rPr lang="nl-BE" dirty="0">
                <a:solidFill>
                  <a:schemeClr val="tx1"/>
                </a:solidFill>
                <a:latin typeface="Avenir Roman"/>
              </a:rPr>
              <a:t> </a:t>
            </a:r>
            <a:r>
              <a:rPr lang="nl-BE" dirty="0" err="1">
                <a:solidFill>
                  <a:schemeClr val="tx1"/>
                </a:solidFill>
                <a:latin typeface="Avenir Roman"/>
              </a:rPr>
              <a:t>annual</a:t>
            </a:r>
            <a:r>
              <a:rPr lang="nl-BE" dirty="0">
                <a:solidFill>
                  <a:schemeClr val="tx1"/>
                </a:solidFill>
                <a:latin typeface="Avenir Roman"/>
              </a:rPr>
              <a:t> hockey match in </a:t>
            </a:r>
            <a:r>
              <a:rPr lang="nl-BE" dirty="0" err="1">
                <a:solidFill>
                  <a:schemeClr val="tx1"/>
                </a:solidFill>
                <a:latin typeface="Avenir Roman"/>
              </a:rPr>
              <a:t>which</a:t>
            </a:r>
            <a:r>
              <a:rPr lang="nl-BE" dirty="0">
                <a:solidFill>
                  <a:schemeClr val="tx1"/>
                </a:solidFill>
                <a:latin typeface="Avenir Roman"/>
              </a:rPr>
              <a:t> he </a:t>
            </a:r>
            <a:r>
              <a:rPr lang="nl-BE" dirty="0" err="1">
                <a:solidFill>
                  <a:schemeClr val="tx1"/>
                </a:solidFill>
                <a:latin typeface="Avenir Roman"/>
              </a:rPr>
              <a:t>invariable</a:t>
            </a:r>
            <a:r>
              <a:rPr lang="nl-BE" dirty="0">
                <a:solidFill>
                  <a:schemeClr val="tx1"/>
                </a:solidFill>
                <a:latin typeface="Avenir Roman"/>
              </a:rPr>
              <a:t> </a:t>
            </a:r>
            <a:r>
              <a:rPr lang="nl-BE" dirty="0" err="1">
                <a:solidFill>
                  <a:schemeClr val="tx1"/>
                </a:solidFill>
                <a:latin typeface="Avenir Roman"/>
              </a:rPr>
              <a:t>outshines</a:t>
            </a:r>
            <a:r>
              <a:rPr lang="nl-BE" dirty="0">
                <a:solidFill>
                  <a:schemeClr val="tx1"/>
                </a:solidFill>
                <a:latin typeface="Avenir Roman"/>
              </a:rPr>
              <a:t> </a:t>
            </a:r>
            <a:r>
              <a:rPr lang="nl-BE" dirty="0" err="1">
                <a:solidFill>
                  <a:schemeClr val="tx1"/>
                </a:solidFill>
                <a:latin typeface="Avenir Roman"/>
              </a:rPr>
              <a:t>everyone</a:t>
            </a:r>
            <a:r>
              <a:rPr lang="nl-BE" dirty="0">
                <a:solidFill>
                  <a:schemeClr val="tx1"/>
                </a:solidFill>
                <a:latin typeface="Avenir Roman"/>
              </a:rPr>
              <a:t> </a:t>
            </a:r>
            <a:r>
              <a:rPr lang="nl-BE" dirty="0" err="1">
                <a:solidFill>
                  <a:schemeClr val="tx1"/>
                </a:solidFill>
                <a:latin typeface="Avenir Roman"/>
              </a:rPr>
              <a:t>else</a:t>
            </a:r>
            <a:r>
              <a:rPr lang="nl-BE" dirty="0">
                <a:solidFill>
                  <a:schemeClr val="tx1"/>
                </a:solidFill>
                <a:latin typeface="Avenir Roman"/>
              </a:rPr>
              <a:t>.</a:t>
            </a:r>
          </a:p>
          <a:p>
            <a:pPr marL="363538" indent="-363538" fontAlgn="auto">
              <a:lnSpc>
                <a:spcPct val="90000"/>
              </a:lnSpc>
              <a:spcAft>
                <a:spcPts val="0"/>
              </a:spcAft>
              <a:buFont typeface="Arial" panose="020B0604020202020204" pitchFamily="34" charset="0"/>
              <a:buChar char="•"/>
            </a:pPr>
            <a:r>
              <a:rPr lang="nl-BE" dirty="0">
                <a:solidFill>
                  <a:schemeClr val="tx1"/>
                </a:solidFill>
                <a:latin typeface="Avenir Roman"/>
              </a:rPr>
              <a:t>But sport </a:t>
            </a:r>
            <a:r>
              <a:rPr lang="nl-BE" dirty="0" err="1">
                <a:solidFill>
                  <a:schemeClr val="tx1"/>
                </a:solidFill>
                <a:latin typeface="Avenir Roman"/>
              </a:rPr>
              <a:t>can</a:t>
            </a:r>
            <a:r>
              <a:rPr lang="nl-BE" dirty="0">
                <a:solidFill>
                  <a:schemeClr val="tx1"/>
                </a:solidFill>
                <a:latin typeface="Avenir Roman"/>
              </a:rPr>
              <a:t> </a:t>
            </a:r>
            <a:r>
              <a:rPr lang="nl-BE" dirty="0" err="1">
                <a:solidFill>
                  <a:schemeClr val="tx1"/>
                </a:solidFill>
                <a:latin typeface="Avenir Roman"/>
              </a:rPr>
              <a:t>also</a:t>
            </a:r>
            <a:r>
              <a:rPr lang="nl-BE" dirty="0">
                <a:solidFill>
                  <a:schemeClr val="tx1"/>
                </a:solidFill>
                <a:latin typeface="Avenir Roman"/>
              </a:rPr>
              <a:t> </a:t>
            </a:r>
            <a:r>
              <a:rPr lang="nl-BE" dirty="0" err="1">
                <a:solidFill>
                  <a:schemeClr val="tx1"/>
                </a:solidFill>
                <a:latin typeface="Avenir Roman"/>
              </a:rPr>
              <a:t>be</a:t>
            </a:r>
            <a:r>
              <a:rPr lang="nl-BE" dirty="0">
                <a:solidFill>
                  <a:schemeClr val="tx1"/>
                </a:solidFill>
                <a:latin typeface="Avenir Roman"/>
              </a:rPr>
              <a:t> </a:t>
            </a:r>
            <a:r>
              <a:rPr lang="nl-BE" dirty="0" err="1">
                <a:solidFill>
                  <a:schemeClr val="tx1"/>
                </a:solidFill>
                <a:latin typeface="Avenir Roman"/>
              </a:rPr>
              <a:t>used</a:t>
            </a:r>
            <a:r>
              <a:rPr lang="nl-BE" dirty="0">
                <a:solidFill>
                  <a:schemeClr val="tx1"/>
                </a:solidFill>
                <a:latin typeface="Avenir Roman"/>
              </a:rPr>
              <a:t> </a:t>
            </a:r>
            <a:r>
              <a:rPr lang="nl-BE" b="1" dirty="0">
                <a:solidFill>
                  <a:schemeClr val="tx1"/>
                </a:solidFill>
                <a:latin typeface="Avenir Roman"/>
              </a:rPr>
              <a:t>to</a:t>
            </a:r>
            <a:r>
              <a:rPr lang="nl-BE" dirty="0">
                <a:solidFill>
                  <a:schemeClr val="tx1"/>
                </a:solidFill>
                <a:latin typeface="Avenir Roman"/>
              </a:rPr>
              <a:t> </a:t>
            </a:r>
            <a:r>
              <a:rPr lang="nl-BE" b="1" dirty="0" err="1">
                <a:solidFill>
                  <a:schemeClr val="tx1"/>
                </a:solidFill>
                <a:latin typeface="Avenir Roman"/>
              </a:rPr>
              <a:t>contest</a:t>
            </a:r>
            <a:r>
              <a:rPr lang="nl-BE" b="1" dirty="0">
                <a:solidFill>
                  <a:schemeClr val="tx1"/>
                </a:solidFill>
                <a:latin typeface="Avenir Roman"/>
              </a:rPr>
              <a:t> </a:t>
            </a:r>
            <a:r>
              <a:rPr lang="nl-BE" b="1" dirty="0" err="1">
                <a:solidFill>
                  <a:schemeClr val="tx1"/>
                </a:solidFill>
                <a:latin typeface="Avenir Roman"/>
              </a:rPr>
              <a:t>leadership</a:t>
            </a:r>
            <a:r>
              <a:rPr lang="nl-BE" dirty="0">
                <a:solidFill>
                  <a:schemeClr val="tx1"/>
                </a:solidFill>
                <a:latin typeface="Avenir Roman"/>
              </a:rPr>
              <a:t>.</a:t>
            </a:r>
          </a:p>
          <a:p>
            <a:pPr marL="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cheering</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a:t>
            </a:r>
            <a:r>
              <a:rPr lang="nl-BE" dirty="0" err="1">
                <a:solidFill>
                  <a:schemeClr val="tx1"/>
                </a:solidFill>
                <a:latin typeface="Avenir Roman"/>
              </a:rPr>
              <a:t>Spartak</a:t>
            </a:r>
            <a:r>
              <a:rPr lang="nl-BE" dirty="0">
                <a:solidFill>
                  <a:schemeClr val="tx1"/>
                </a:solidFill>
                <a:latin typeface="Avenir Roman"/>
              </a:rPr>
              <a:t> Moscow and </a:t>
            </a:r>
            <a:r>
              <a:rPr lang="nl-BE" dirty="0" err="1">
                <a:solidFill>
                  <a:schemeClr val="tx1"/>
                </a:solidFill>
                <a:latin typeface="Avenir Roman"/>
              </a:rPr>
              <a:t>not</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Dynamo </a:t>
            </a:r>
            <a:r>
              <a:rPr lang="nl-BE" dirty="0" err="1">
                <a:solidFill>
                  <a:schemeClr val="tx1"/>
                </a:solidFill>
                <a:latin typeface="Avenir Roman"/>
              </a:rPr>
              <a:t>Mosco</a:t>
            </a:r>
            <a:r>
              <a:rPr lang="nl-BE" dirty="0">
                <a:solidFill>
                  <a:schemeClr val="tx1"/>
                </a:solidFill>
                <a:latin typeface="Avenir Roman"/>
              </a:rPr>
              <a:t> (the team of the </a:t>
            </a:r>
            <a:r>
              <a:rPr lang="nl-BE" dirty="0" err="1">
                <a:solidFill>
                  <a:schemeClr val="tx1"/>
                </a:solidFill>
                <a:latin typeface="Avenir Roman"/>
              </a:rPr>
              <a:t>secret</a:t>
            </a:r>
            <a:r>
              <a:rPr lang="nl-BE" dirty="0">
                <a:solidFill>
                  <a:schemeClr val="tx1"/>
                </a:solidFill>
                <a:latin typeface="Avenir Roman"/>
              </a:rPr>
              <a:t> </a:t>
            </a:r>
            <a:r>
              <a:rPr lang="nl-BE" dirty="0" err="1">
                <a:solidFill>
                  <a:schemeClr val="tx1"/>
                </a:solidFill>
                <a:latin typeface="Avenir Roman"/>
              </a:rPr>
              <a:t>police</a:t>
            </a:r>
            <a:r>
              <a:rPr lang="nl-BE" dirty="0">
                <a:solidFill>
                  <a:schemeClr val="tx1"/>
                </a:solidFill>
                <a:latin typeface="Avenir Roman"/>
              </a:rPr>
              <a:t>) was a small and safe way of </a:t>
            </a:r>
            <a:r>
              <a:rPr lang="nl-BE" dirty="0" err="1">
                <a:solidFill>
                  <a:schemeClr val="tx1"/>
                </a:solidFill>
                <a:latin typeface="Avenir Roman"/>
              </a:rPr>
              <a:t>saying</a:t>
            </a:r>
            <a:r>
              <a:rPr lang="nl-BE" dirty="0">
                <a:solidFill>
                  <a:schemeClr val="tx1"/>
                </a:solidFill>
                <a:latin typeface="Avenir Roman"/>
              </a:rPr>
              <a:t> ‘no’ to </a:t>
            </a:r>
            <a:r>
              <a:rPr lang="nl-BE" dirty="0" err="1">
                <a:solidFill>
                  <a:schemeClr val="tx1"/>
                </a:solidFill>
                <a:latin typeface="Avenir Roman"/>
              </a:rPr>
              <a:t>Stalinism</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sz="1800" dirty="0">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Leadership </a:t>
            </a:r>
          </a:p>
        </p:txBody>
      </p:sp>
    </p:spTree>
    <p:extLst>
      <p:ext uri="{BB962C8B-B14F-4D97-AF65-F5344CB8AC3E}">
        <p14:creationId xmlns:p14="http://schemas.microsoft.com/office/powerpoint/2010/main" val="2710893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6685" y="1675658"/>
            <a:ext cx="7855260" cy="3643086"/>
          </a:xfrm>
        </p:spPr>
        <p:txBody>
          <a:bodyPr>
            <a:normAutofit/>
          </a:bodyPr>
          <a:lstStyle/>
          <a:p>
            <a:pPr marL="342900" indent="-342900">
              <a:lnSpc>
                <a:spcPct val="90000"/>
              </a:lnSpc>
              <a:buFont typeface="Arial" panose="020B0604020202020204" pitchFamily="34" charset="0"/>
              <a:buChar char="•"/>
            </a:pPr>
            <a:r>
              <a:rPr lang="en-US" dirty="0">
                <a:solidFill>
                  <a:schemeClr val="tx1"/>
                </a:solidFill>
                <a:latin typeface="Avenir Roman" panose="02000503020000020003"/>
              </a:rPr>
              <a:t>The aim of this chapter has been to contest the commonplace that sport is only a game.</a:t>
            </a:r>
          </a:p>
          <a:p>
            <a:pPr marL="342900" indent="-342900">
              <a:lnSpc>
                <a:spcPct val="90000"/>
              </a:lnSpc>
              <a:buFont typeface="Arial" panose="020B0604020202020204" pitchFamily="34" charset="0"/>
              <a:buChar char="•"/>
            </a:pPr>
            <a:r>
              <a:rPr lang="en-US" dirty="0">
                <a:solidFill>
                  <a:schemeClr val="tx1"/>
                </a:solidFill>
                <a:latin typeface="Avenir Roman" panose="02000503020000020003"/>
              </a:rPr>
              <a:t>Far from being a distraction from the things that really matter in society – inequality, discrimination and war, on the one hand; cohesion, solidarity and community, on the other – sport plays an important part in the making (and unmaking) of all of these. </a:t>
            </a:r>
          </a:p>
          <a:p>
            <a:pPr marL="342900" indent="-342900">
              <a:lnSpc>
                <a:spcPct val="90000"/>
              </a:lnSpc>
              <a:buFont typeface="Arial" panose="020B0604020202020204" pitchFamily="34" charset="0"/>
              <a:buChar char="•"/>
            </a:pPr>
            <a:r>
              <a:rPr lang="en-US" dirty="0">
                <a:solidFill>
                  <a:schemeClr val="tx1"/>
                </a:solidFill>
                <a:latin typeface="Avenir Roman" panose="02000503020000020003"/>
              </a:rPr>
              <a:t>But much of the evidence presented here has served </a:t>
            </a:r>
            <a:r>
              <a:rPr lang="en-US" b="1" dirty="0">
                <a:solidFill>
                  <a:schemeClr val="tx1"/>
                </a:solidFill>
                <a:latin typeface="Avenir Roman" panose="02000503020000020003"/>
              </a:rPr>
              <a:t>to generate hypotheses</a:t>
            </a:r>
            <a:r>
              <a:rPr lang="en-US" dirty="0">
                <a:solidFill>
                  <a:schemeClr val="tx1"/>
                </a:solidFill>
                <a:latin typeface="Avenir Roman" panose="02000503020000020003"/>
              </a:rPr>
              <a:t> rather than testing them. </a:t>
            </a:r>
            <a:endParaRPr lang="nl-BE" dirty="0">
              <a:solidFill>
                <a:schemeClr val="tx1"/>
              </a:solidFill>
              <a:latin typeface="Avenir Roman" panose="02000503020000020003"/>
            </a:endParaRPr>
          </a:p>
          <a:p>
            <a:pPr marL="342900" indent="-342900">
              <a:lnSpc>
                <a:spcPct val="90000"/>
              </a:lnSpc>
              <a:buFont typeface="Arial" panose="020B0604020202020204" pitchFamily="34" charset="0"/>
              <a:buChar char="•"/>
            </a:pPr>
            <a:endParaRPr lang="nl-BE" dirty="0">
              <a:latin typeface="Avenir Roman" panose="02000503020000020003"/>
            </a:endParaRPr>
          </a:p>
        </p:txBody>
      </p:sp>
      <p:sp>
        <p:nvSpPr>
          <p:cNvPr id="8" name="Title 1">
            <a:extLst>
              <a:ext uri="{FF2B5EF4-FFF2-40B4-BE49-F238E27FC236}">
                <a16:creationId xmlns:a16="http://schemas.microsoft.com/office/drawing/2014/main" id="{362AEFA4-322C-4D50-8767-6B0634F1FBA0}"/>
              </a:ext>
            </a:extLst>
          </p:cNvPr>
          <p:cNvSpPr>
            <a:spLocks noGrp="1"/>
          </p:cNvSpPr>
          <p:nvPr>
            <p:ph type="ctrTitle"/>
          </p:nvPr>
        </p:nvSpPr>
        <p:spPr>
          <a:xfrm>
            <a:off x="679938" y="340153"/>
            <a:ext cx="7772400" cy="522288"/>
          </a:xfrm>
        </p:spPr>
        <p:txBody>
          <a:bodyPr anchor="t">
            <a:noAutofit/>
          </a:bodyPr>
          <a:lstStyle>
            <a:lvl1pPr algn="l">
              <a:defRPr sz="3600" b="1"/>
            </a:lvl1pPr>
          </a:lstStyle>
          <a:p>
            <a:r>
              <a:rPr lang="en-US" sz="3200" b="0" dirty="0">
                <a:solidFill>
                  <a:srgbClr val="22568B"/>
                </a:solidFill>
                <a:latin typeface="Avenir Roman" panose="02000503020000020003"/>
              </a:rPr>
              <a:t>Conclusion: The way forward for sport and exercise psychology </a:t>
            </a:r>
            <a:br>
              <a:rPr lang="en-US" dirty="0"/>
            </a:br>
            <a:endParaRPr lang="en-US" dirty="0"/>
          </a:p>
        </p:txBody>
      </p:sp>
    </p:spTree>
    <p:extLst>
      <p:ext uri="{BB962C8B-B14F-4D97-AF65-F5344CB8AC3E}">
        <p14:creationId xmlns:p14="http://schemas.microsoft.com/office/powerpoint/2010/main" val="472659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17</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6685" y="1675658"/>
            <a:ext cx="7855260" cy="3643086"/>
          </a:xfrm>
        </p:spPr>
        <p:txBody>
          <a:bodyPr>
            <a:normAutofit/>
          </a:bodyPr>
          <a:lstStyle/>
          <a:p>
            <a:pPr marL="342900" indent="-342900">
              <a:lnSpc>
                <a:spcPct val="90000"/>
              </a:lnSpc>
              <a:buFont typeface="Arial" panose="020B0604020202020204" pitchFamily="34" charset="0"/>
              <a:buChar char="•"/>
            </a:pPr>
            <a:r>
              <a:rPr lang="en-US" dirty="0">
                <a:solidFill>
                  <a:schemeClr val="tx1"/>
                </a:solidFill>
                <a:latin typeface="Avenir Roman" panose="02000503020000020003"/>
              </a:rPr>
              <a:t>Agenda of the future has three components:</a:t>
            </a:r>
          </a:p>
          <a:p>
            <a:pPr marL="342900" indent="-342900">
              <a:lnSpc>
                <a:spcPct val="90000"/>
              </a:lnSpc>
              <a:buFont typeface="Arial" panose="020B0604020202020204" pitchFamily="34" charset="0"/>
              <a:buChar char="•"/>
            </a:pPr>
            <a:r>
              <a:rPr lang="nl-BE" dirty="0">
                <a:solidFill>
                  <a:schemeClr val="tx1"/>
                </a:solidFill>
                <a:latin typeface="Avenir Roman" panose="02000503020000020003"/>
              </a:rPr>
              <a:t>First</a:t>
            </a:r>
            <a:r>
              <a:rPr lang="nl-BE" b="1" dirty="0">
                <a:solidFill>
                  <a:schemeClr val="tx1"/>
                </a:solidFill>
                <a:latin typeface="Avenir Roman" panose="02000503020000020003"/>
              </a:rPr>
              <a:t>, </a:t>
            </a:r>
            <a:r>
              <a:rPr lang="nl-BE" b="1" dirty="0" err="1">
                <a:solidFill>
                  <a:schemeClr val="tx1"/>
                </a:solidFill>
                <a:latin typeface="Avenir Roman" panose="02000503020000020003"/>
              </a:rPr>
              <a:t>establishing</a:t>
            </a:r>
            <a:r>
              <a:rPr lang="nl-BE" b="1" dirty="0">
                <a:solidFill>
                  <a:schemeClr val="tx1"/>
                </a:solidFill>
                <a:latin typeface="Avenir Roman" panose="02000503020000020003"/>
              </a:rPr>
              <a:t> </a:t>
            </a:r>
            <a:r>
              <a:rPr lang="nl-BE" b="1" dirty="0" err="1">
                <a:solidFill>
                  <a:schemeClr val="tx1"/>
                </a:solidFill>
                <a:latin typeface="Avenir Roman" panose="02000503020000020003"/>
              </a:rPr>
              <a:t>evidence</a:t>
            </a:r>
            <a:r>
              <a:rPr lang="nl-BE" b="1" dirty="0">
                <a:solidFill>
                  <a:schemeClr val="tx1"/>
                </a:solidFill>
                <a:latin typeface="Avenir Roman" panose="02000503020000020003"/>
              </a:rPr>
              <a:t> </a:t>
            </a:r>
            <a:r>
              <a:rPr lang="nl-BE" b="1" dirty="0" err="1">
                <a:solidFill>
                  <a:schemeClr val="tx1"/>
                </a:solidFill>
                <a:latin typeface="Avenir Roman" panose="02000503020000020003"/>
              </a:rPr>
              <a:t>that</a:t>
            </a:r>
            <a:r>
              <a:rPr lang="nl-BE" b="1" dirty="0">
                <a:solidFill>
                  <a:schemeClr val="tx1"/>
                </a:solidFill>
                <a:latin typeface="Avenir Roman" panose="02000503020000020003"/>
              </a:rPr>
              <a:t> sport does indeed </a:t>
            </a:r>
            <a:r>
              <a:rPr lang="nl-BE" b="1" dirty="0" err="1">
                <a:solidFill>
                  <a:schemeClr val="tx1"/>
                </a:solidFill>
                <a:latin typeface="Avenir Roman" panose="02000503020000020003"/>
              </a:rPr>
              <a:t>influence</a:t>
            </a:r>
            <a:r>
              <a:rPr lang="nl-BE" b="1" dirty="0">
                <a:solidFill>
                  <a:schemeClr val="tx1"/>
                </a:solidFill>
                <a:latin typeface="Avenir Roman" panose="02000503020000020003"/>
              </a:rPr>
              <a:t> </a:t>
            </a:r>
            <a:r>
              <a:rPr lang="nl-BE" b="1" dirty="0" err="1">
                <a:solidFill>
                  <a:schemeClr val="tx1"/>
                </a:solidFill>
                <a:latin typeface="Avenir Roman" panose="02000503020000020003"/>
              </a:rPr>
              <a:t>social</a:t>
            </a:r>
            <a:r>
              <a:rPr lang="nl-BE" b="1" dirty="0">
                <a:solidFill>
                  <a:schemeClr val="tx1"/>
                </a:solidFill>
                <a:latin typeface="Avenir Roman" panose="02000503020000020003"/>
              </a:rPr>
              <a:t> relations and </a:t>
            </a:r>
            <a:r>
              <a:rPr lang="nl-BE" b="1" dirty="0" err="1">
                <a:solidFill>
                  <a:schemeClr val="tx1"/>
                </a:solidFill>
                <a:latin typeface="Avenir Roman" panose="02000503020000020003"/>
              </a:rPr>
              <a:t>political</a:t>
            </a:r>
            <a:r>
              <a:rPr lang="nl-BE" b="1" dirty="0">
                <a:solidFill>
                  <a:schemeClr val="tx1"/>
                </a:solidFill>
                <a:latin typeface="Avenir Roman" panose="02000503020000020003"/>
              </a:rPr>
              <a:t> </a:t>
            </a:r>
            <a:r>
              <a:rPr lang="nl-BE" b="1" dirty="0" err="1">
                <a:solidFill>
                  <a:schemeClr val="tx1"/>
                </a:solidFill>
                <a:latin typeface="Avenir Roman" panose="02000503020000020003"/>
              </a:rPr>
              <a:t>outcomes</a:t>
            </a:r>
            <a:r>
              <a:rPr lang="nl-BE" b="1" dirty="0">
                <a:solidFill>
                  <a:schemeClr val="tx1"/>
                </a:solidFill>
                <a:latin typeface="Avenir Roman" panose="02000503020000020003"/>
              </a:rPr>
              <a:t> </a:t>
            </a:r>
            <a:r>
              <a:rPr lang="nl-BE" dirty="0">
                <a:solidFill>
                  <a:schemeClr val="tx1"/>
                </a:solidFill>
                <a:latin typeface="Avenir Roman" panose="02000503020000020003"/>
              </a:rPr>
              <a:t>(e.g., do </a:t>
            </a:r>
            <a:r>
              <a:rPr lang="nl-BE" dirty="0" err="1">
                <a:solidFill>
                  <a:schemeClr val="tx1"/>
                </a:solidFill>
                <a:latin typeface="Avenir Roman" panose="02000503020000020003"/>
              </a:rPr>
              <a:t>sporting</a:t>
            </a:r>
            <a:r>
              <a:rPr lang="nl-BE" dirty="0">
                <a:solidFill>
                  <a:schemeClr val="tx1"/>
                </a:solidFill>
                <a:latin typeface="Avenir Roman" panose="02000503020000020003"/>
              </a:rPr>
              <a:t> </a:t>
            </a:r>
            <a:r>
              <a:rPr lang="nl-BE" dirty="0" err="1">
                <a:solidFill>
                  <a:schemeClr val="tx1"/>
                </a:solidFill>
                <a:latin typeface="Avenir Roman" panose="02000503020000020003"/>
              </a:rPr>
              <a:t>outcomes</a:t>
            </a:r>
            <a:r>
              <a:rPr lang="nl-BE" dirty="0">
                <a:solidFill>
                  <a:schemeClr val="tx1"/>
                </a:solidFill>
                <a:latin typeface="Avenir Roman" panose="02000503020000020003"/>
              </a:rPr>
              <a:t> impact the </a:t>
            </a:r>
            <a:r>
              <a:rPr lang="nl-BE" dirty="0" err="1">
                <a:solidFill>
                  <a:schemeClr val="tx1"/>
                </a:solidFill>
                <a:latin typeface="Avenir Roman" panose="02000503020000020003"/>
              </a:rPr>
              <a:t>outcome</a:t>
            </a:r>
            <a:r>
              <a:rPr lang="nl-BE" dirty="0">
                <a:solidFill>
                  <a:schemeClr val="tx1"/>
                </a:solidFill>
                <a:latin typeface="Avenir Roman" panose="02000503020000020003"/>
              </a:rPr>
              <a:t> of </a:t>
            </a:r>
            <a:r>
              <a:rPr lang="nl-BE" dirty="0" err="1">
                <a:solidFill>
                  <a:schemeClr val="tx1"/>
                </a:solidFill>
                <a:latin typeface="Avenir Roman" panose="02000503020000020003"/>
              </a:rPr>
              <a:t>elections</a:t>
            </a:r>
            <a:r>
              <a:rPr lang="nl-BE" dirty="0">
                <a:solidFill>
                  <a:schemeClr val="tx1"/>
                </a:solidFill>
                <a:latin typeface="Avenir Roman" panose="02000503020000020003"/>
              </a:rPr>
              <a:t>?).</a:t>
            </a:r>
          </a:p>
          <a:p>
            <a:pPr marL="342900" indent="-342900">
              <a:lnSpc>
                <a:spcPct val="90000"/>
              </a:lnSpc>
              <a:buFont typeface="Arial" panose="020B0604020202020204" pitchFamily="34" charset="0"/>
              <a:buChar char="•"/>
            </a:pPr>
            <a:r>
              <a:rPr lang="nl-BE" dirty="0">
                <a:solidFill>
                  <a:schemeClr val="tx1"/>
                </a:solidFill>
                <a:latin typeface="Avenir Roman" panose="02000503020000020003"/>
              </a:rPr>
              <a:t>Second, </a:t>
            </a:r>
            <a:r>
              <a:rPr lang="nl-BE" b="1" dirty="0" err="1">
                <a:solidFill>
                  <a:schemeClr val="tx1"/>
                </a:solidFill>
                <a:latin typeface="Avenir Roman" panose="02000503020000020003"/>
              </a:rPr>
              <a:t>elucidating</a:t>
            </a:r>
            <a:r>
              <a:rPr lang="nl-BE" b="1" dirty="0">
                <a:solidFill>
                  <a:schemeClr val="tx1"/>
                </a:solidFill>
                <a:latin typeface="Avenir Roman" panose="02000503020000020003"/>
              </a:rPr>
              <a:t> the </a:t>
            </a:r>
            <a:r>
              <a:rPr lang="nl-BE" b="1" dirty="0" err="1">
                <a:solidFill>
                  <a:schemeClr val="tx1"/>
                </a:solidFill>
                <a:latin typeface="Avenir Roman" panose="02000503020000020003"/>
              </a:rPr>
              <a:t>processes</a:t>
            </a:r>
            <a:r>
              <a:rPr lang="nl-BE" b="1" dirty="0">
                <a:solidFill>
                  <a:schemeClr val="tx1"/>
                </a:solidFill>
                <a:latin typeface="Avenir Roman" panose="02000503020000020003"/>
              </a:rPr>
              <a:t> </a:t>
            </a:r>
            <a:r>
              <a:rPr lang="nl-BE" b="1" dirty="0" err="1">
                <a:solidFill>
                  <a:schemeClr val="tx1"/>
                </a:solidFill>
                <a:latin typeface="Avenir Roman" panose="02000503020000020003"/>
              </a:rPr>
              <a:t>by</a:t>
            </a:r>
            <a:r>
              <a:rPr lang="nl-BE" b="1" dirty="0">
                <a:solidFill>
                  <a:schemeClr val="tx1"/>
                </a:solidFill>
                <a:latin typeface="Avenir Roman" panose="02000503020000020003"/>
              </a:rPr>
              <a:t> </a:t>
            </a:r>
            <a:r>
              <a:rPr lang="nl-BE" b="1" dirty="0" err="1">
                <a:solidFill>
                  <a:schemeClr val="tx1"/>
                </a:solidFill>
                <a:latin typeface="Avenir Roman" panose="02000503020000020003"/>
              </a:rPr>
              <a:t>which</a:t>
            </a:r>
            <a:r>
              <a:rPr lang="nl-BE" b="1" dirty="0">
                <a:solidFill>
                  <a:schemeClr val="tx1"/>
                </a:solidFill>
                <a:latin typeface="Avenir Roman" panose="02000503020000020003"/>
              </a:rPr>
              <a:t> sport impacts society </a:t>
            </a:r>
            <a:r>
              <a:rPr lang="nl-BE" dirty="0">
                <a:solidFill>
                  <a:schemeClr val="tx1"/>
                </a:solidFill>
                <a:latin typeface="Avenir Roman" panose="02000503020000020003"/>
              </a:rPr>
              <a:t>(e.g., </a:t>
            </a:r>
            <a:r>
              <a:rPr lang="nl-BE" dirty="0" err="1">
                <a:solidFill>
                  <a:schemeClr val="tx1"/>
                </a:solidFill>
                <a:latin typeface="Avenir Roman" panose="02000503020000020003"/>
              </a:rPr>
              <a:t>can</a:t>
            </a:r>
            <a:r>
              <a:rPr lang="nl-BE" dirty="0">
                <a:solidFill>
                  <a:schemeClr val="tx1"/>
                </a:solidFill>
                <a:latin typeface="Avenir Roman" panose="02000503020000020003"/>
              </a:rPr>
              <a:t> we show </a:t>
            </a:r>
            <a:r>
              <a:rPr lang="nl-BE" dirty="0" err="1">
                <a:solidFill>
                  <a:schemeClr val="tx1"/>
                </a:solidFill>
                <a:latin typeface="Avenir Roman" panose="02000503020000020003"/>
              </a:rPr>
              <a:t>that</a:t>
            </a:r>
            <a:r>
              <a:rPr lang="nl-BE" dirty="0">
                <a:solidFill>
                  <a:schemeClr val="tx1"/>
                </a:solidFill>
                <a:latin typeface="Avenir Roman" panose="02000503020000020003"/>
              </a:rPr>
              <a:t> </a:t>
            </a:r>
            <a:r>
              <a:rPr lang="nl-BE" dirty="0" err="1">
                <a:solidFill>
                  <a:schemeClr val="tx1"/>
                </a:solidFill>
                <a:latin typeface="Avenir Roman" panose="02000503020000020003"/>
              </a:rPr>
              <a:t>watching</a:t>
            </a:r>
            <a:r>
              <a:rPr lang="nl-BE" dirty="0">
                <a:solidFill>
                  <a:schemeClr val="tx1"/>
                </a:solidFill>
                <a:latin typeface="Avenir Roman" panose="02000503020000020003"/>
              </a:rPr>
              <a:t> sport </a:t>
            </a:r>
            <a:r>
              <a:rPr lang="nl-BE" dirty="0" err="1">
                <a:solidFill>
                  <a:schemeClr val="tx1"/>
                </a:solidFill>
                <a:latin typeface="Avenir Roman" panose="02000503020000020003"/>
              </a:rPr>
              <a:t>together</a:t>
            </a:r>
            <a:r>
              <a:rPr lang="nl-BE" dirty="0">
                <a:solidFill>
                  <a:schemeClr val="tx1"/>
                </a:solidFill>
                <a:latin typeface="Avenir Roman" panose="02000503020000020003"/>
              </a:rPr>
              <a:t> impacts the </a:t>
            </a:r>
            <a:r>
              <a:rPr lang="nl-BE" dirty="0" err="1">
                <a:solidFill>
                  <a:schemeClr val="tx1"/>
                </a:solidFill>
                <a:latin typeface="Avenir Roman" panose="02000503020000020003"/>
              </a:rPr>
              <a:t>strengths</a:t>
            </a:r>
            <a:r>
              <a:rPr lang="nl-BE" dirty="0">
                <a:solidFill>
                  <a:schemeClr val="tx1"/>
                </a:solidFill>
                <a:latin typeface="Avenir Roman" panose="02000503020000020003"/>
              </a:rPr>
              <a:t> and </a:t>
            </a:r>
            <a:r>
              <a:rPr lang="nl-BE" dirty="0" err="1">
                <a:solidFill>
                  <a:schemeClr val="tx1"/>
                </a:solidFill>
                <a:latin typeface="Avenir Roman" panose="02000503020000020003"/>
              </a:rPr>
              <a:t>salience</a:t>
            </a:r>
            <a:r>
              <a:rPr lang="nl-BE" dirty="0">
                <a:solidFill>
                  <a:schemeClr val="tx1"/>
                </a:solidFill>
                <a:latin typeface="Avenir Roman" panose="02000503020000020003"/>
              </a:rPr>
              <a:t> of </a:t>
            </a:r>
            <a:r>
              <a:rPr lang="nl-BE" dirty="0" err="1">
                <a:solidFill>
                  <a:schemeClr val="tx1"/>
                </a:solidFill>
                <a:latin typeface="Avenir Roman" panose="02000503020000020003"/>
              </a:rPr>
              <a:t>national</a:t>
            </a:r>
            <a:r>
              <a:rPr lang="nl-BE" dirty="0">
                <a:solidFill>
                  <a:schemeClr val="tx1"/>
                </a:solidFill>
                <a:latin typeface="Avenir Roman" panose="02000503020000020003"/>
              </a:rPr>
              <a:t> </a:t>
            </a:r>
            <a:r>
              <a:rPr lang="nl-BE" dirty="0" err="1">
                <a:solidFill>
                  <a:schemeClr val="tx1"/>
                </a:solidFill>
                <a:latin typeface="Avenir Roman" panose="02000503020000020003"/>
              </a:rPr>
              <a:t>identity</a:t>
            </a:r>
            <a:r>
              <a:rPr lang="nl-BE" dirty="0">
                <a:solidFill>
                  <a:schemeClr val="tx1"/>
                </a:solidFill>
                <a:latin typeface="Avenir Roman" panose="02000503020000020003"/>
              </a:rPr>
              <a:t>?).</a:t>
            </a:r>
          </a:p>
          <a:p>
            <a:pPr marL="342900" indent="-342900">
              <a:lnSpc>
                <a:spcPct val="90000"/>
              </a:lnSpc>
              <a:buFont typeface="Arial" panose="020B0604020202020204" pitchFamily="34" charset="0"/>
              <a:buChar char="•"/>
            </a:pPr>
            <a:r>
              <a:rPr lang="nl-BE" dirty="0" err="1">
                <a:solidFill>
                  <a:schemeClr val="tx1"/>
                </a:solidFill>
                <a:latin typeface="Avenir Roman" panose="02000503020000020003"/>
              </a:rPr>
              <a:t>Third</a:t>
            </a:r>
            <a:r>
              <a:rPr lang="nl-BE" dirty="0">
                <a:solidFill>
                  <a:schemeClr val="tx1"/>
                </a:solidFill>
                <a:latin typeface="Avenir Roman" panose="02000503020000020003"/>
              </a:rPr>
              <a:t>, </a:t>
            </a:r>
            <a:r>
              <a:rPr lang="nl-BE" b="1" dirty="0" err="1">
                <a:solidFill>
                  <a:schemeClr val="tx1"/>
                </a:solidFill>
                <a:latin typeface="Avenir Roman" panose="02000503020000020003"/>
              </a:rPr>
              <a:t>clarifying</a:t>
            </a:r>
            <a:r>
              <a:rPr lang="nl-BE" b="1" dirty="0">
                <a:solidFill>
                  <a:schemeClr val="tx1"/>
                </a:solidFill>
                <a:latin typeface="Avenir Roman" panose="02000503020000020003"/>
              </a:rPr>
              <a:t> </a:t>
            </a:r>
            <a:r>
              <a:rPr lang="nl-BE" b="1" dirty="0" err="1">
                <a:solidFill>
                  <a:schemeClr val="tx1"/>
                </a:solidFill>
                <a:latin typeface="Avenir Roman" panose="02000503020000020003"/>
              </a:rPr>
              <a:t>all</a:t>
            </a:r>
            <a:r>
              <a:rPr lang="nl-BE" b="1" dirty="0">
                <a:solidFill>
                  <a:schemeClr val="tx1"/>
                </a:solidFill>
                <a:latin typeface="Avenir Roman" panose="02000503020000020003"/>
              </a:rPr>
              <a:t> the </a:t>
            </a:r>
            <a:r>
              <a:rPr lang="nl-BE" b="1" dirty="0" err="1">
                <a:solidFill>
                  <a:schemeClr val="tx1"/>
                </a:solidFill>
                <a:latin typeface="Avenir Roman" panose="02000503020000020003"/>
              </a:rPr>
              <a:t>various</a:t>
            </a:r>
            <a:r>
              <a:rPr lang="nl-BE" b="1" dirty="0">
                <a:solidFill>
                  <a:schemeClr val="tx1"/>
                </a:solidFill>
                <a:latin typeface="Avenir Roman" panose="02000503020000020003"/>
              </a:rPr>
              <a:t> </a:t>
            </a:r>
            <a:r>
              <a:rPr lang="nl-BE" b="1" dirty="0" err="1">
                <a:solidFill>
                  <a:schemeClr val="tx1"/>
                </a:solidFill>
                <a:latin typeface="Avenir Roman" panose="02000503020000020003"/>
              </a:rPr>
              <a:t>aspects</a:t>
            </a:r>
            <a:r>
              <a:rPr lang="nl-BE" b="1" dirty="0">
                <a:solidFill>
                  <a:schemeClr val="tx1"/>
                </a:solidFill>
                <a:latin typeface="Avenir Roman" panose="02000503020000020003"/>
              </a:rPr>
              <a:t> of </a:t>
            </a:r>
            <a:r>
              <a:rPr lang="nl-BE" b="1" dirty="0" err="1">
                <a:solidFill>
                  <a:schemeClr val="tx1"/>
                </a:solidFill>
                <a:latin typeface="Avenir Roman" panose="02000503020000020003"/>
              </a:rPr>
              <a:t>our</a:t>
            </a:r>
            <a:r>
              <a:rPr lang="nl-BE" b="1" dirty="0">
                <a:solidFill>
                  <a:schemeClr val="tx1"/>
                </a:solidFill>
                <a:latin typeface="Avenir Roman" panose="02000503020000020003"/>
              </a:rPr>
              <a:t> </a:t>
            </a:r>
            <a:r>
              <a:rPr lang="nl-BE" b="1" dirty="0" err="1">
                <a:solidFill>
                  <a:schemeClr val="tx1"/>
                </a:solidFill>
                <a:latin typeface="Avenir Roman" panose="02000503020000020003"/>
              </a:rPr>
              <a:t>social</a:t>
            </a:r>
            <a:r>
              <a:rPr lang="nl-BE" b="1" dirty="0">
                <a:solidFill>
                  <a:schemeClr val="tx1"/>
                </a:solidFill>
                <a:latin typeface="Avenir Roman" panose="02000503020000020003"/>
              </a:rPr>
              <a:t> </a:t>
            </a:r>
            <a:r>
              <a:rPr lang="nl-BE" b="1" dirty="0" err="1">
                <a:solidFill>
                  <a:schemeClr val="tx1"/>
                </a:solidFill>
                <a:latin typeface="Avenir Roman" panose="02000503020000020003"/>
              </a:rPr>
              <a:t>identity</a:t>
            </a:r>
            <a:r>
              <a:rPr lang="nl-BE" b="1" dirty="0">
                <a:solidFill>
                  <a:schemeClr val="tx1"/>
                </a:solidFill>
                <a:latin typeface="Avenir Roman" panose="02000503020000020003"/>
              </a:rPr>
              <a:t> </a:t>
            </a:r>
            <a:r>
              <a:rPr lang="nl-BE" b="1" dirty="0" err="1">
                <a:solidFill>
                  <a:schemeClr val="tx1"/>
                </a:solidFill>
                <a:latin typeface="Avenir Roman" panose="02000503020000020003"/>
              </a:rPr>
              <a:t>that</a:t>
            </a:r>
            <a:r>
              <a:rPr lang="nl-BE" b="1" dirty="0">
                <a:solidFill>
                  <a:schemeClr val="tx1"/>
                </a:solidFill>
                <a:latin typeface="Avenir Roman" panose="02000503020000020003"/>
              </a:rPr>
              <a:t> </a:t>
            </a:r>
            <a:r>
              <a:rPr lang="nl-BE" b="1" dirty="0" err="1">
                <a:solidFill>
                  <a:schemeClr val="tx1"/>
                </a:solidFill>
                <a:latin typeface="Avenir Roman" panose="02000503020000020003"/>
              </a:rPr>
              <a:t>may</a:t>
            </a:r>
            <a:r>
              <a:rPr lang="nl-BE" b="1" dirty="0">
                <a:solidFill>
                  <a:schemeClr val="tx1"/>
                </a:solidFill>
                <a:latin typeface="Avenir Roman" panose="02000503020000020003"/>
              </a:rPr>
              <a:t> </a:t>
            </a:r>
            <a:r>
              <a:rPr lang="nl-BE" b="1" dirty="0" err="1">
                <a:solidFill>
                  <a:schemeClr val="tx1"/>
                </a:solidFill>
                <a:latin typeface="Avenir Roman" panose="02000503020000020003"/>
              </a:rPr>
              <a:t>be</a:t>
            </a:r>
            <a:r>
              <a:rPr lang="nl-BE" b="1" dirty="0">
                <a:solidFill>
                  <a:schemeClr val="tx1"/>
                </a:solidFill>
                <a:latin typeface="Avenir Roman" panose="02000503020000020003"/>
              </a:rPr>
              <a:t> </a:t>
            </a:r>
            <a:r>
              <a:rPr lang="nl-BE" b="1" dirty="0" err="1">
                <a:solidFill>
                  <a:schemeClr val="tx1"/>
                </a:solidFill>
                <a:latin typeface="Avenir Roman" panose="02000503020000020003"/>
              </a:rPr>
              <a:t>shaped</a:t>
            </a:r>
            <a:r>
              <a:rPr lang="nl-BE" b="1" dirty="0">
                <a:solidFill>
                  <a:schemeClr val="tx1"/>
                </a:solidFill>
                <a:latin typeface="Avenir Roman" panose="02000503020000020003"/>
              </a:rPr>
              <a:t> </a:t>
            </a:r>
            <a:r>
              <a:rPr lang="nl-BE" b="1" dirty="0" err="1">
                <a:solidFill>
                  <a:schemeClr val="tx1"/>
                </a:solidFill>
                <a:latin typeface="Avenir Roman" panose="02000503020000020003"/>
              </a:rPr>
              <a:t>by</a:t>
            </a:r>
            <a:r>
              <a:rPr lang="nl-BE" b="1" dirty="0">
                <a:solidFill>
                  <a:schemeClr val="tx1"/>
                </a:solidFill>
                <a:latin typeface="Avenir Roman" panose="02000503020000020003"/>
              </a:rPr>
              <a:t> sport</a:t>
            </a:r>
            <a:r>
              <a:rPr lang="nl-BE" dirty="0">
                <a:solidFill>
                  <a:schemeClr val="tx1"/>
                </a:solidFill>
                <a:latin typeface="Avenir Roman" panose="02000503020000020003"/>
              </a:rPr>
              <a:t> (e.g., </a:t>
            </a:r>
            <a:r>
              <a:rPr lang="nl-BE" dirty="0" err="1">
                <a:solidFill>
                  <a:schemeClr val="tx1"/>
                </a:solidFill>
                <a:latin typeface="Avenir Roman" panose="02000503020000020003"/>
              </a:rPr>
              <a:t>group</a:t>
            </a:r>
            <a:r>
              <a:rPr lang="nl-BE" dirty="0">
                <a:solidFill>
                  <a:schemeClr val="tx1"/>
                </a:solidFill>
                <a:latin typeface="Avenir Roman" panose="02000503020000020003"/>
              </a:rPr>
              <a:t> </a:t>
            </a:r>
            <a:r>
              <a:rPr lang="nl-BE" dirty="0" err="1">
                <a:solidFill>
                  <a:schemeClr val="tx1"/>
                </a:solidFill>
                <a:latin typeface="Avenir Roman" panose="02000503020000020003"/>
              </a:rPr>
              <a:t>boundaries</a:t>
            </a:r>
            <a:r>
              <a:rPr lang="nl-BE" dirty="0">
                <a:solidFill>
                  <a:schemeClr val="tx1"/>
                </a:solidFill>
                <a:latin typeface="Avenir Roman" panose="02000503020000020003"/>
              </a:rPr>
              <a:t>). </a:t>
            </a:r>
          </a:p>
          <a:p>
            <a:pPr marL="342900" indent="-342900">
              <a:lnSpc>
                <a:spcPct val="90000"/>
              </a:lnSpc>
              <a:buFont typeface="Arial" panose="020B0604020202020204" pitchFamily="34" charset="0"/>
              <a:buChar char="•"/>
            </a:pPr>
            <a:endParaRPr lang="nl-BE" dirty="0">
              <a:latin typeface="Avenir Roman" panose="02000503020000020003"/>
            </a:endParaRPr>
          </a:p>
        </p:txBody>
      </p:sp>
      <p:sp>
        <p:nvSpPr>
          <p:cNvPr id="8" name="Title 1">
            <a:extLst>
              <a:ext uri="{FF2B5EF4-FFF2-40B4-BE49-F238E27FC236}">
                <a16:creationId xmlns:a16="http://schemas.microsoft.com/office/drawing/2014/main" id="{362AEFA4-322C-4D50-8767-6B0634F1FBA0}"/>
              </a:ext>
            </a:extLst>
          </p:cNvPr>
          <p:cNvSpPr>
            <a:spLocks noGrp="1"/>
          </p:cNvSpPr>
          <p:nvPr>
            <p:ph type="ctrTitle"/>
          </p:nvPr>
        </p:nvSpPr>
        <p:spPr>
          <a:xfrm>
            <a:off x="679938" y="340153"/>
            <a:ext cx="7772400" cy="522288"/>
          </a:xfrm>
        </p:spPr>
        <p:txBody>
          <a:bodyPr anchor="t">
            <a:noAutofit/>
          </a:bodyPr>
          <a:lstStyle>
            <a:lvl1pPr algn="l">
              <a:defRPr sz="3600" b="1"/>
            </a:lvl1pPr>
          </a:lstStyle>
          <a:p>
            <a:r>
              <a:rPr lang="en-US" sz="3200" b="0" dirty="0">
                <a:solidFill>
                  <a:srgbClr val="22568B"/>
                </a:solidFill>
                <a:latin typeface="Avenir Roman" panose="02000503020000020003"/>
              </a:rPr>
              <a:t>Conclusion: The way forward for sport and exercise psychology </a:t>
            </a:r>
            <a:br>
              <a:rPr lang="en-US" dirty="0"/>
            </a:br>
            <a:endParaRPr lang="en-US" dirty="0"/>
          </a:p>
        </p:txBody>
      </p:sp>
    </p:spTree>
    <p:extLst>
      <p:ext uri="{BB962C8B-B14F-4D97-AF65-F5344CB8AC3E}">
        <p14:creationId xmlns:p14="http://schemas.microsoft.com/office/powerpoint/2010/main" val="38981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Does sport impact society?</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95553" y="1874687"/>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solidFill>
                  <a:schemeClr val="tx1"/>
                </a:solidFill>
                <a:latin typeface="Avenir Roman"/>
              </a:rPr>
              <a:t>Modern Olympic </a:t>
            </a:r>
            <a:r>
              <a:rPr lang="nl-BE" dirty="0" err="1">
                <a:solidFill>
                  <a:schemeClr val="tx1"/>
                </a:solidFill>
                <a:latin typeface="Avenir Roman"/>
              </a:rPr>
              <a:t>movement</a:t>
            </a:r>
            <a:r>
              <a:rPr lang="nl-BE" dirty="0">
                <a:solidFill>
                  <a:schemeClr val="tx1"/>
                </a:solidFill>
                <a:latin typeface="Avenir Roman"/>
              </a:rPr>
              <a:t> was </a:t>
            </a:r>
            <a:r>
              <a:rPr lang="nl-BE" dirty="0" err="1">
                <a:solidFill>
                  <a:schemeClr val="tx1"/>
                </a:solidFill>
                <a:latin typeface="Avenir Roman"/>
              </a:rPr>
              <a:t>created</a:t>
            </a:r>
            <a:r>
              <a:rPr lang="nl-BE" dirty="0">
                <a:solidFill>
                  <a:schemeClr val="tx1"/>
                </a:solidFill>
                <a:latin typeface="Avenir Roman"/>
              </a:rPr>
              <a:t> </a:t>
            </a:r>
            <a:r>
              <a:rPr lang="nl-BE" dirty="0" err="1">
                <a:solidFill>
                  <a:schemeClr val="tx1"/>
                </a:solidFill>
                <a:latin typeface="Avenir Roman"/>
              </a:rPr>
              <a:t>explicitly</a:t>
            </a:r>
            <a:r>
              <a:rPr lang="nl-BE" dirty="0">
                <a:solidFill>
                  <a:schemeClr val="tx1"/>
                </a:solidFill>
                <a:latin typeface="Avenir Roman"/>
              </a:rPr>
              <a:t> as a means of </a:t>
            </a:r>
            <a:r>
              <a:rPr lang="nl-BE" dirty="0" err="1">
                <a:solidFill>
                  <a:schemeClr val="tx1"/>
                </a:solidFill>
                <a:latin typeface="Avenir Roman"/>
              </a:rPr>
              <a:t>changing</a:t>
            </a:r>
            <a:r>
              <a:rPr lang="nl-BE" dirty="0">
                <a:solidFill>
                  <a:schemeClr val="tx1"/>
                </a:solidFill>
                <a:latin typeface="Avenir Roman"/>
              </a:rPr>
              <a:t> relations </a:t>
            </a:r>
            <a:r>
              <a:rPr lang="nl-BE" dirty="0" err="1">
                <a:solidFill>
                  <a:schemeClr val="tx1"/>
                </a:solidFill>
                <a:latin typeface="Avenir Roman"/>
              </a:rPr>
              <a:t>between</a:t>
            </a:r>
            <a:r>
              <a:rPr lang="nl-BE" dirty="0">
                <a:solidFill>
                  <a:schemeClr val="tx1"/>
                </a:solidFill>
                <a:latin typeface="Avenir Roman"/>
              </a:rPr>
              <a:t> society and </a:t>
            </a:r>
            <a:r>
              <a:rPr lang="nl-BE" dirty="0" err="1">
                <a:solidFill>
                  <a:schemeClr val="tx1"/>
                </a:solidFill>
                <a:latin typeface="Avenir Roman"/>
              </a:rPr>
              <a:t>replacing</a:t>
            </a:r>
            <a:r>
              <a:rPr lang="nl-BE" dirty="0">
                <a:solidFill>
                  <a:schemeClr val="tx1"/>
                </a:solidFill>
                <a:latin typeface="Avenir Roman"/>
              </a:rPr>
              <a:t> conflict </a:t>
            </a:r>
            <a:r>
              <a:rPr lang="nl-BE" dirty="0" err="1">
                <a:solidFill>
                  <a:schemeClr val="tx1"/>
                </a:solidFill>
                <a:latin typeface="Avenir Roman"/>
              </a:rPr>
              <a:t>with</a:t>
            </a:r>
            <a:r>
              <a:rPr lang="nl-BE" dirty="0">
                <a:solidFill>
                  <a:schemeClr val="tx1"/>
                </a:solidFill>
                <a:latin typeface="Avenir Roman"/>
              </a:rPr>
              <a:t> harmony.</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However</a:t>
            </a:r>
            <a:r>
              <a:rPr lang="nl-BE" dirty="0">
                <a:solidFill>
                  <a:schemeClr val="tx1"/>
                </a:solidFill>
                <a:latin typeface="Avenir Roman"/>
              </a:rPr>
              <a:t>, over time, the </a:t>
            </a:r>
            <a:r>
              <a:rPr lang="nl-BE" b="1" dirty="0">
                <a:solidFill>
                  <a:schemeClr val="tx1"/>
                </a:solidFill>
                <a:latin typeface="Avenir Roman"/>
              </a:rPr>
              <a:t>nationalist </a:t>
            </a:r>
            <a:r>
              <a:rPr lang="nl-BE" b="1" dirty="0" err="1">
                <a:solidFill>
                  <a:schemeClr val="tx1"/>
                </a:solidFill>
                <a:latin typeface="Avenir Roman"/>
              </a:rPr>
              <a:t>rather</a:t>
            </a:r>
            <a:r>
              <a:rPr lang="nl-BE" b="1" dirty="0">
                <a:solidFill>
                  <a:schemeClr val="tx1"/>
                </a:solidFill>
                <a:latin typeface="Avenir Roman"/>
              </a:rPr>
              <a:t> </a:t>
            </a:r>
            <a:r>
              <a:rPr lang="nl-BE" b="1" dirty="0" err="1">
                <a:solidFill>
                  <a:schemeClr val="tx1"/>
                </a:solidFill>
                <a:latin typeface="Avenir Roman"/>
              </a:rPr>
              <a:t>than</a:t>
            </a:r>
            <a:r>
              <a:rPr lang="nl-BE" b="1" dirty="0">
                <a:solidFill>
                  <a:schemeClr val="tx1"/>
                </a:solidFill>
                <a:latin typeface="Avenir Roman"/>
              </a:rPr>
              <a:t> the internationalist </a:t>
            </a:r>
            <a:r>
              <a:rPr lang="nl-BE" b="1" dirty="0" err="1">
                <a:solidFill>
                  <a:schemeClr val="tx1"/>
                </a:solidFill>
                <a:latin typeface="Avenir Roman"/>
              </a:rPr>
              <a:t>dimensions</a:t>
            </a:r>
            <a:r>
              <a:rPr lang="nl-BE" b="1" dirty="0">
                <a:solidFill>
                  <a:schemeClr val="tx1"/>
                </a:solidFill>
                <a:latin typeface="Avenir Roman"/>
              </a:rPr>
              <a:t> </a:t>
            </a:r>
            <a:r>
              <a:rPr lang="nl-BE" dirty="0">
                <a:solidFill>
                  <a:schemeClr val="tx1"/>
                </a:solidFill>
                <a:latin typeface="Avenir Roman"/>
              </a:rPr>
              <a:t>of sport have </a:t>
            </a:r>
            <a:r>
              <a:rPr lang="nl-BE" dirty="0" err="1">
                <a:solidFill>
                  <a:schemeClr val="tx1"/>
                </a:solidFill>
                <a:latin typeface="Avenir Roman"/>
              </a:rPr>
              <a:t>acquired</a:t>
            </a:r>
            <a:r>
              <a:rPr lang="nl-BE" dirty="0">
                <a:solidFill>
                  <a:schemeClr val="tx1"/>
                </a:solidFill>
                <a:latin typeface="Avenir Roman"/>
              </a:rPr>
              <a:t> most </a:t>
            </a:r>
            <a:r>
              <a:rPr lang="nl-BE" dirty="0" err="1">
                <a:solidFill>
                  <a:schemeClr val="tx1"/>
                </a:solidFill>
                <a:latin typeface="Avenir Roman"/>
              </a:rPr>
              <a:t>prominence</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That</a:t>
            </a:r>
            <a:r>
              <a:rPr lang="nl-BE" dirty="0">
                <a:solidFill>
                  <a:schemeClr val="tx1"/>
                </a:solidFill>
                <a:latin typeface="Avenir Roman"/>
              </a:rPr>
              <a:t> is, </a:t>
            </a:r>
            <a:r>
              <a:rPr lang="nl-BE" dirty="0" err="1">
                <a:solidFill>
                  <a:schemeClr val="tx1"/>
                </a:solidFill>
                <a:latin typeface="Avenir Roman"/>
              </a:rPr>
              <a:t>much</a:t>
            </a:r>
            <a:r>
              <a:rPr lang="nl-BE" dirty="0">
                <a:solidFill>
                  <a:schemeClr val="tx1"/>
                </a:solidFill>
                <a:latin typeface="Avenir Roman"/>
              </a:rPr>
              <a:t> attention has been </a:t>
            </a:r>
            <a:r>
              <a:rPr lang="nl-BE" dirty="0" err="1">
                <a:solidFill>
                  <a:schemeClr val="tx1"/>
                </a:solidFill>
                <a:latin typeface="Avenir Roman"/>
              </a:rPr>
              <a:t>paid</a:t>
            </a:r>
            <a:r>
              <a:rPr lang="nl-BE" dirty="0">
                <a:solidFill>
                  <a:schemeClr val="tx1"/>
                </a:solidFill>
                <a:latin typeface="Avenir Roman"/>
              </a:rPr>
              <a:t> to the </a:t>
            </a:r>
            <a:r>
              <a:rPr lang="nl-BE" dirty="0" err="1">
                <a:solidFill>
                  <a:schemeClr val="tx1"/>
                </a:solidFill>
                <a:latin typeface="Avenir Roman"/>
              </a:rPr>
              <a:t>ways</a:t>
            </a:r>
            <a:r>
              <a:rPr lang="nl-BE" dirty="0">
                <a:solidFill>
                  <a:schemeClr val="tx1"/>
                </a:solidFill>
                <a:latin typeface="Avenir Roman"/>
              </a:rPr>
              <a:t> in </a:t>
            </a:r>
            <a:r>
              <a:rPr lang="nl-BE" dirty="0" err="1">
                <a:solidFill>
                  <a:schemeClr val="tx1"/>
                </a:solidFill>
                <a:latin typeface="Avenir Roman"/>
              </a:rPr>
              <a:t>which</a:t>
            </a:r>
            <a:r>
              <a:rPr lang="nl-BE" dirty="0">
                <a:solidFill>
                  <a:schemeClr val="tx1"/>
                </a:solidFill>
                <a:latin typeface="Avenir Roman"/>
              </a:rPr>
              <a:t> sport is </a:t>
            </a:r>
            <a:r>
              <a:rPr lang="nl-BE" dirty="0" err="1">
                <a:solidFill>
                  <a:schemeClr val="tx1"/>
                </a:solidFill>
                <a:latin typeface="Avenir Roman"/>
              </a:rPr>
              <a:t>used</a:t>
            </a:r>
            <a:r>
              <a:rPr lang="nl-BE" dirty="0">
                <a:solidFill>
                  <a:schemeClr val="tx1"/>
                </a:solidFill>
                <a:latin typeface="Avenir Roman"/>
              </a:rPr>
              <a:t> to </a:t>
            </a:r>
            <a:r>
              <a:rPr lang="nl-BE" dirty="0" err="1">
                <a:solidFill>
                  <a:schemeClr val="tx1"/>
                </a:solidFill>
                <a:latin typeface="Avenir Roman"/>
              </a:rPr>
              <a:t>redefine</a:t>
            </a:r>
            <a:r>
              <a:rPr lang="nl-BE" dirty="0">
                <a:solidFill>
                  <a:schemeClr val="tx1"/>
                </a:solidFill>
                <a:latin typeface="Avenir Roman"/>
              </a:rPr>
              <a:t> </a:t>
            </a:r>
            <a:r>
              <a:rPr lang="nl-BE" dirty="0" err="1">
                <a:solidFill>
                  <a:schemeClr val="tx1"/>
                </a:solidFill>
                <a:latin typeface="Avenir Roman"/>
              </a:rPr>
              <a:t>nations</a:t>
            </a:r>
            <a:r>
              <a:rPr lang="nl-BE" dirty="0">
                <a:solidFill>
                  <a:schemeClr val="tx1"/>
                </a:solidFill>
                <a:latin typeface="Avenir Roman"/>
              </a:rPr>
              <a:t> and to helm </a:t>
            </a:r>
            <a:r>
              <a:rPr lang="nl-BE" dirty="0" err="1">
                <a:solidFill>
                  <a:schemeClr val="tx1"/>
                </a:solidFill>
                <a:latin typeface="Avenir Roman"/>
              </a:rPr>
              <a:t>reassert</a:t>
            </a:r>
            <a:r>
              <a:rPr lang="nl-BE" dirty="0">
                <a:solidFill>
                  <a:schemeClr val="tx1"/>
                </a:solidFill>
                <a:latin typeface="Avenir Roman"/>
              </a:rPr>
              <a:t> </a:t>
            </a:r>
            <a:r>
              <a:rPr lang="nl-BE" dirty="0" err="1">
                <a:solidFill>
                  <a:schemeClr val="tx1"/>
                </a:solidFill>
                <a:latin typeface="Avenir Roman"/>
              </a:rPr>
              <a:t>themselves</a:t>
            </a:r>
            <a:r>
              <a:rPr lang="nl-BE" dirty="0">
                <a:solidFill>
                  <a:schemeClr val="tx1"/>
                </a:solidFill>
                <a:latin typeface="Avenir Roman"/>
              </a:rPr>
              <a:t> </a:t>
            </a:r>
            <a:r>
              <a:rPr lang="nl-BE" dirty="0" err="1">
                <a:solidFill>
                  <a:schemeClr val="tx1"/>
                </a:solidFill>
                <a:latin typeface="Avenir Roman"/>
              </a:rPr>
              <a:t>against</a:t>
            </a:r>
            <a:r>
              <a:rPr lang="nl-BE" dirty="0">
                <a:solidFill>
                  <a:schemeClr val="tx1"/>
                </a:solidFill>
                <a:latin typeface="Avenir Roman"/>
              </a:rPr>
              <a:t> </a:t>
            </a:r>
            <a:r>
              <a:rPr lang="nl-BE" dirty="0" err="1">
                <a:solidFill>
                  <a:schemeClr val="tx1"/>
                </a:solidFill>
                <a:latin typeface="Avenir Roman"/>
              </a:rPr>
              <a:t>other</a:t>
            </a:r>
            <a:r>
              <a:rPr lang="nl-BE" dirty="0">
                <a:solidFill>
                  <a:schemeClr val="tx1"/>
                </a:solidFill>
                <a:latin typeface="Avenir Roman"/>
              </a:rPr>
              <a:t> (</a:t>
            </a:r>
            <a:r>
              <a:rPr lang="nl-BE" dirty="0" err="1">
                <a:solidFill>
                  <a:schemeClr val="tx1"/>
                </a:solidFill>
                <a:latin typeface="Avenir Roman"/>
              </a:rPr>
              <a:t>less</a:t>
            </a:r>
            <a:r>
              <a:rPr lang="nl-BE" dirty="0">
                <a:solidFill>
                  <a:schemeClr val="tx1"/>
                </a:solidFill>
                <a:latin typeface="Avenir Roman"/>
              </a:rPr>
              <a:t> to </a:t>
            </a:r>
            <a:r>
              <a:rPr lang="nl-BE" dirty="0" err="1">
                <a:solidFill>
                  <a:schemeClr val="tx1"/>
                </a:solidFill>
                <a:latin typeface="Avenir Roman"/>
              </a:rPr>
              <a:t>how</a:t>
            </a:r>
            <a:r>
              <a:rPr lang="nl-BE" dirty="0">
                <a:solidFill>
                  <a:schemeClr val="tx1"/>
                </a:solidFill>
                <a:latin typeface="Avenir Roman"/>
              </a:rPr>
              <a:t> sport </a:t>
            </a:r>
            <a:r>
              <a:rPr lang="nl-BE" dirty="0" err="1">
                <a:solidFill>
                  <a:schemeClr val="tx1"/>
                </a:solidFill>
                <a:latin typeface="Avenir Roman"/>
              </a:rPr>
              <a:t>can</a:t>
            </a:r>
            <a:r>
              <a:rPr lang="nl-BE" dirty="0">
                <a:solidFill>
                  <a:schemeClr val="tx1"/>
                </a:solidFill>
                <a:latin typeface="Avenir Roman"/>
              </a:rPr>
              <a:t> </a:t>
            </a:r>
            <a:r>
              <a:rPr lang="nl-BE" dirty="0" err="1">
                <a:solidFill>
                  <a:schemeClr val="tx1"/>
                </a:solidFill>
                <a:latin typeface="Avenir Roman"/>
              </a:rPr>
              <a:t>unite</a:t>
            </a:r>
            <a:r>
              <a:rPr lang="nl-BE" dirty="0">
                <a:solidFill>
                  <a:schemeClr val="tx1"/>
                </a:solidFill>
                <a:latin typeface="Avenir Roman"/>
              </a:rPr>
              <a:t> </a:t>
            </a:r>
            <a:r>
              <a:rPr lang="nl-BE" dirty="0" err="1">
                <a:solidFill>
                  <a:schemeClr val="tx1"/>
                </a:solidFill>
                <a:latin typeface="Avenir Roman"/>
              </a:rPr>
              <a:t>nations</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r>
              <a:rPr lang="nl-BE" dirty="0">
                <a:latin typeface="Avenir Roman"/>
              </a:rPr>
              <a:t>Prime </a:t>
            </a:r>
            <a:r>
              <a:rPr lang="nl-BE" dirty="0" err="1">
                <a:latin typeface="Avenir Roman"/>
              </a:rPr>
              <a:t>example</a:t>
            </a:r>
            <a:r>
              <a:rPr lang="nl-BE" dirty="0">
                <a:latin typeface="Avenir Roman"/>
              </a:rPr>
              <a:t>: 1936 games in Berlin.</a:t>
            </a:r>
          </a:p>
        </p:txBody>
      </p:sp>
      <p:pic>
        <p:nvPicPr>
          <p:cNvPr id="1032" name="Picture 8" descr="people walking on brown concrete building during daytime">
            <a:extLst>
              <a:ext uri="{FF2B5EF4-FFF2-40B4-BE49-F238E27FC236}">
                <a16:creationId xmlns:a16="http://schemas.microsoft.com/office/drawing/2014/main" id="{6E963017-BF17-4955-8BFC-385412D190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101" y="3992427"/>
            <a:ext cx="1725899" cy="1151073"/>
          </a:xfrm>
          <a:prstGeom prst="rect">
            <a:avLst/>
          </a:prstGeom>
          <a:noFill/>
          <a:effectLst>
            <a:softEdge rad="165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113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Does sport impact society?</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718823"/>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solidFill>
                  <a:schemeClr val="tx1"/>
                </a:solidFill>
                <a:latin typeface="Avenir Roman"/>
              </a:rPr>
              <a:t>Sport </a:t>
            </a:r>
            <a:r>
              <a:rPr lang="nl-BE" dirty="0" err="1">
                <a:solidFill>
                  <a:schemeClr val="tx1"/>
                </a:solidFill>
                <a:latin typeface="Avenir Roman"/>
              </a:rPr>
              <a:t>can</a:t>
            </a:r>
            <a:r>
              <a:rPr lang="nl-BE" dirty="0">
                <a:solidFill>
                  <a:schemeClr val="tx1"/>
                </a:solidFill>
                <a:latin typeface="Avenir Roman"/>
              </a:rPr>
              <a:t> help in the </a:t>
            </a:r>
            <a:r>
              <a:rPr lang="nl-BE" b="1" dirty="0" err="1">
                <a:solidFill>
                  <a:schemeClr val="tx1"/>
                </a:solidFill>
                <a:latin typeface="Avenir Roman"/>
              </a:rPr>
              <a:t>creation</a:t>
            </a:r>
            <a:r>
              <a:rPr lang="nl-BE" b="1" dirty="0">
                <a:solidFill>
                  <a:schemeClr val="tx1"/>
                </a:solidFill>
                <a:latin typeface="Avenir Roman"/>
              </a:rPr>
              <a:t> of </a:t>
            </a:r>
            <a:r>
              <a:rPr lang="nl-BE" b="1" dirty="0" err="1">
                <a:solidFill>
                  <a:schemeClr val="tx1"/>
                </a:solidFill>
                <a:latin typeface="Avenir Roman"/>
              </a:rPr>
              <a:t>nations</a:t>
            </a:r>
            <a:r>
              <a:rPr lang="nl-BE" b="1" dirty="0">
                <a:solidFill>
                  <a:schemeClr val="tx1"/>
                </a:solidFill>
                <a:latin typeface="Avenir Roman"/>
              </a:rPr>
              <a:t> </a:t>
            </a:r>
            <a:r>
              <a:rPr lang="nl-BE" dirty="0">
                <a:solidFill>
                  <a:schemeClr val="tx1"/>
                </a:solidFill>
                <a:latin typeface="Avenir Roman"/>
              </a:rPr>
              <a:t>. </a:t>
            </a:r>
          </a:p>
          <a:p>
            <a:pPr marL="363538" fontAlgn="auto">
              <a:lnSpc>
                <a:spcPct val="90000"/>
              </a:lnSpc>
              <a:spcAft>
                <a:spcPts val="0"/>
              </a:spcAft>
            </a:pPr>
            <a:r>
              <a:rPr lang="nl-BE" dirty="0" err="1">
                <a:latin typeface="Avenir Roman"/>
              </a:rPr>
              <a:t>Examples</a:t>
            </a:r>
            <a:r>
              <a:rPr lang="nl-BE" dirty="0">
                <a:latin typeface="Avenir Roman"/>
              </a:rPr>
              <a:t>: </a:t>
            </a:r>
            <a:r>
              <a:rPr lang="nl-BE" dirty="0" err="1">
                <a:latin typeface="Avenir Roman"/>
              </a:rPr>
              <a:t>victory</a:t>
            </a:r>
            <a:r>
              <a:rPr lang="nl-BE" dirty="0">
                <a:latin typeface="Avenir Roman"/>
              </a:rPr>
              <a:t> of India over England in 1948 Olympic hockey </a:t>
            </a:r>
            <a:r>
              <a:rPr lang="nl-BE" dirty="0" err="1">
                <a:latin typeface="Avenir Roman"/>
              </a:rPr>
              <a:t>final</a:t>
            </a:r>
            <a:r>
              <a:rPr lang="nl-BE" dirty="0">
                <a:latin typeface="Avenir Roman"/>
              </a:rPr>
              <a:t>, </a:t>
            </a:r>
            <a:r>
              <a:rPr lang="nl-BE" dirty="0" err="1">
                <a:latin typeface="Avenir Roman"/>
              </a:rPr>
              <a:t>Northern</a:t>
            </a:r>
            <a:r>
              <a:rPr lang="nl-BE" dirty="0">
                <a:latin typeface="Avenir Roman"/>
              </a:rPr>
              <a:t> Irish </a:t>
            </a:r>
            <a:r>
              <a:rPr lang="nl-BE" dirty="0" err="1">
                <a:latin typeface="Avenir Roman"/>
              </a:rPr>
              <a:t>football</a:t>
            </a:r>
            <a:r>
              <a:rPr lang="nl-BE" dirty="0">
                <a:latin typeface="Avenir Roman"/>
              </a:rPr>
              <a:t> team. </a:t>
            </a:r>
          </a:p>
          <a:p>
            <a:pPr marL="363538" fontAlgn="auto">
              <a:lnSpc>
                <a:spcPct val="90000"/>
              </a:lnSpc>
              <a:spcAft>
                <a:spcPts val="0"/>
              </a:spcAft>
            </a:pPr>
            <a:r>
              <a:rPr lang="nl-BE" dirty="0">
                <a:latin typeface="Avenir Roman"/>
              </a:rPr>
              <a:t>Most </a:t>
            </a:r>
            <a:r>
              <a:rPr lang="nl-BE" dirty="0" err="1">
                <a:latin typeface="Avenir Roman"/>
              </a:rPr>
              <a:t>notorious</a:t>
            </a:r>
            <a:r>
              <a:rPr lang="nl-BE" dirty="0">
                <a:latin typeface="Avenir Roman"/>
              </a:rPr>
              <a:t>: 1995 Rugby World Cup </a:t>
            </a:r>
            <a:r>
              <a:rPr lang="nl-BE" dirty="0" err="1">
                <a:latin typeface="Avenir Roman"/>
              </a:rPr>
              <a:t>final</a:t>
            </a:r>
            <a:r>
              <a:rPr lang="nl-BE" dirty="0">
                <a:latin typeface="Avenir Roman"/>
              </a:rPr>
              <a:t> in Johannesburg </a:t>
            </a:r>
            <a:r>
              <a:rPr lang="nl-BE" dirty="0" err="1">
                <a:latin typeface="Avenir Roman"/>
              </a:rPr>
              <a:t>allowed</a:t>
            </a:r>
            <a:r>
              <a:rPr lang="nl-BE" dirty="0">
                <a:latin typeface="Avenir Roman"/>
              </a:rPr>
              <a:t> Nelson Mandela to </a:t>
            </a:r>
            <a:r>
              <a:rPr lang="nl-BE" dirty="0" err="1">
                <a:latin typeface="Avenir Roman"/>
              </a:rPr>
              <a:t>appear</a:t>
            </a:r>
            <a:r>
              <a:rPr lang="nl-BE" dirty="0">
                <a:latin typeface="Avenir Roman"/>
              </a:rPr>
              <a:t> in Springbok jersey and cap as a </a:t>
            </a:r>
            <a:r>
              <a:rPr lang="nl-BE" dirty="0" err="1">
                <a:latin typeface="Avenir Roman"/>
              </a:rPr>
              <a:t>gesture</a:t>
            </a:r>
            <a:r>
              <a:rPr lang="nl-BE" dirty="0">
                <a:latin typeface="Avenir Roman"/>
              </a:rPr>
              <a:t> to secure the </a:t>
            </a:r>
            <a:r>
              <a:rPr lang="nl-BE" dirty="0" err="1">
                <a:latin typeface="Avenir Roman"/>
              </a:rPr>
              <a:t>participation</a:t>
            </a:r>
            <a:r>
              <a:rPr lang="nl-BE" dirty="0">
                <a:latin typeface="Avenir Roman"/>
              </a:rPr>
              <a:t> of </a:t>
            </a:r>
            <a:r>
              <a:rPr lang="nl-BE" dirty="0" err="1">
                <a:latin typeface="Avenir Roman"/>
              </a:rPr>
              <a:t>whites</a:t>
            </a:r>
            <a:r>
              <a:rPr lang="nl-BE" dirty="0">
                <a:latin typeface="Avenir Roman"/>
              </a:rPr>
              <a:t> in the ‘</a:t>
            </a:r>
            <a:r>
              <a:rPr lang="nl-BE" dirty="0" err="1">
                <a:latin typeface="Avenir Roman"/>
              </a:rPr>
              <a:t>rainbow</a:t>
            </a:r>
            <a:r>
              <a:rPr lang="nl-BE" dirty="0">
                <a:latin typeface="Avenir Roman"/>
              </a:rPr>
              <a:t> </a:t>
            </a:r>
            <a:r>
              <a:rPr lang="nl-BE" dirty="0" err="1">
                <a:latin typeface="Avenir Roman"/>
              </a:rPr>
              <a:t>nation</a:t>
            </a:r>
            <a:r>
              <a:rPr lang="nl-BE" dirty="0">
                <a:latin typeface="Avenir Roman"/>
              </a:rPr>
              <a:t>’.</a:t>
            </a:r>
          </a:p>
          <a:p>
            <a:pPr marL="342900" indent="-342900" fontAlgn="auto">
              <a:lnSpc>
                <a:spcPct val="90000"/>
              </a:lnSpc>
              <a:spcAft>
                <a:spcPts val="0"/>
              </a:spcAft>
              <a:buFont typeface="Arial" pitchFamily="34" charset="0"/>
              <a:buChar char="•"/>
            </a:pPr>
            <a:r>
              <a:rPr lang="nl-BE" dirty="0">
                <a:latin typeface="Avenir Roman"/>
              </a:rPr>
              <a:t>Sport </a:t>
            </a:r>
            <a:r>
              <a:rPr lang="nl-BE" dirty="0" err="1">
                <a:latin typeface="Avenir Roman"/>
              </a:rPr>
              <a:t>can</a:t>
            </a:r>
            <a:r>
              <a:rPr lang="nl-BE" dirty="0">
                <a:latin typeface="Avenir Roman"/>
              </a:rPr>
              <a:t> </a:t>
            </a:r>
            <a:r>
              <a:rPr lang="nl-BE" dirty="0" err="1">
                <a:latin typeface="Avenir Roman"/>
              </a:rPr>
              <a:t>also</a:t>
            </a:r>
            <a:r>
              <a:rPr lang="nl-BE" dirty="0">
                <a:latin typeface="Avenir Roman"/>
              </a:rPr>
              <a:t> </a:t>
            </a:r>
            <a:r>
              <a:rPr lang="nl-BE" dirty="0" err="1">
                <a:latin typeface="Avenir Roman"/>
              </a:rPr>
              <a:t>bring</a:t>
            </a:r>
            <a:r>
              <a:rPr lang="nl-BE" dirty="0">
                <a:latin typeface="Avenir Roman"/>
              </a:rPr>
              <a:t> </a:t>
            </a:r>
            <a:r>
              <a:rPr lang="nl-BE" b="1" dirty="0" err="1">
                <a:latin typeface="Avenir Roman"/>
              </a:rPr>
              <a:t>division</a:t>
            </a:r>
            <a:r>
              <a:rPr lang="nl-BE" b="1" dirty="0">
                <a:latin typeface="Avenir Roman"/>
              </a:rPr>
              <a:t> </a:t>
            </a:r>
            <a:r>
              <a:rPr lang="nl-BE" b="1" dirty="0" err="1">
                <a:latin typeface="Avenir Roman"/>
              </a:rPr>
              <a:t>within</a:t>
            </a:r>
            <a:r>
              <a:rPr lang="nl-BE" b="1" dirty="0">
                <a:latin typeface="Avenir Roman"/>
              </a:rPr>
              <a:t> </a:t>
            </a:r>
            <a:r>
              <a:rPr lang="nl-BE" b="1" dirty="0" err="1">
                <a:latin typeface="Avenir Roman"/>
              </a:rPr>
              <a:t>nations</a:t>
            </a:r>
            <a:r>
              <a:rPr lang="nl-BE" dirty="0">
                <a:latin typeface="Avenir Roman"/>
              </a:rPr>
              <a:t>.</a:t>
            </a:r>
          </a:p>
          <a:p>
            <a:pPr marL="363538" fontAlgn="auto">
              <a:lnSpc>
                <a:spcPct val="90000"/>
              </a:lnSpc>
              <a:spcAft>
                <a:spcPts val="0"/>
              </a:spcAft>
            </a:pPr>
            <a:r>
              <a:rPr lang="nl-BE" dirty="0" err="1">
                <a:latin typeface="Avenir Roman"/>
              </a:rPr>
              <a:t>Example</a:t>
            </a:r>
            <a:r>
              <a:rPr lang="nl-BE" dirty="0">
                <a:latin typeface="Avenir Roman"/>
              </a:rPr>
              <a:t>: 1903 tour </a:t>
            </a:r>
            <a:r>
              <a:rPr lang="nl-BE" dirty="0" err="1">
                <a:latin typeface="Avenir Roman"/>
              </a:rPr>
              <a:t>by</a:t>
            </a:r>
            <a:r>
              <a:rPr lang="nl-BE" dirty="0">
                <a:latin typeface="Avenir Roman"/>
              </a:rPr>
              <a:t> a British rugby team </a:t>
            </a:r>
            <a:r>
              <a:rPr lang="nl-BE" dirty="0" err="1">
                <a:latin typeface="Avenir Roman"/>
              </a:rPr>
              <a:t>entrenched</a:t>
            </a:r>
            <a:r>
              <a:rPr lang="nl-BE" dirty="0">
                <a:latin typeface="Avenir Roman"/>
              </a:rPr>
              <a:t> the </a:t>
            </a:r>
            <a:r>
              <a:rPr lang="nl-BE" dirty="0" err="1">
                <a:latin typeface="Avenir Roman"/>
              </a:rPr>
              <a:t>exclusion</a:t>
            </a:r>
            <a:r>
              <a:rPr lang="nl-BE" dirty="0">
                <a:latin typeface="Avenir Roman"/>
              </a:rPr>
              <a:t> of black and </a:t>
            </a:r>
            <a:r>
              <a:rPr lang="nl-BE" dirty="0" err="1">
                <a:latin typeface="Avenir Roman"/>
              </a:rPr>
              <a:t>coloured</a:t>
            </a:r>
            <a:r>
              <a:rPr lang="nl-BE" dirty="0">
                <a:latin typeface="Avenir Roman"/>
              </a:rPr>
              <a:t> </a:t>
            </a:r>
            <a:r>
              <a:rPr lang="nl-BE" dirty="0" err="1">
                <a:latin typeface="Avenir Roman"/>
              </a:rPr>
              <a:t>individuals</a:t>
            </a:r>
            <a:r>
              <a:rPr lang="nl-BE" dirty="0">
                <a:latin typeface="Avenir Roman"/>
              </a:rPr>
              <a:t>.</a:t>
            </a: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342136" y="1021436"/>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Sport and social relations with the nation </a:t>
            </a:r>
          </a:p>
        </p:txBody>
      </p:sp>
      <p:pic>
        <p:nvPicPr>
          <p:cNvPr id="2050" name="Picture 2" descr="man illustration">
            <a:extLst>
              <a:ext uri="{FF2B5EF4-FFF2-40B4-BE49-F238E27FC236}">
                <a16:creationId xmlns:a16="http://schemas.microsoft.com/office/drawing/2014/main" id="{661D9799-1A08-4374-BD01-0FE133F2E2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5245" y="3568412"/>
            <a:ext cx="1260070" cy="1575088"/>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1171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Does sport impact society?</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718823"/>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solidFill>
                  <a:schemeClr val="tx1"/>
                </a:solidFill>
                <a:latin typeface="Avenir Roman"/>
              </a:rPr>
              <a:t>Sport </a:t>
            </a:r>
            <a:r>
              <a:rPr lang="nl-BE" dirty="0" err="1">
                <a:solidFill>
                  <a:schemeClr val="tx1"/>
                </a:solidFill>
                <a:latin typeface="Avenir Roman"/>
              </a:rPr>
              <a:t>can</a:t>
            </a:r>
            <a:r>
              <a:rPr lang="nl-BE" dirty="0">
                <a:solidFill>
                  <a:schemeClr val="tx1"/>
                </a:solidFill>
                <a:latin typeface="Avenir Roman"/>
              </a:rPr>
              <a:t> </a:t>
            </a:r>
            <a:r>
              <a:rPr lang="nl-BE" dirty="0" err="1">
                <a:solidFill>
                  <a:schemeClr val="tx1"/>
                </a:solidFill>
                <a:latin typeface="Avenir Roman"/>
              </a:rPr>
              <a:t>influence</a:t>
            </a:r>
            <a:r>
              <a:rPr lang="nl-BE" dirty="0">
                <a:solidFill>
                  <a:schemeClr val="tx1"/>
                </a:solidFill>
                <a:latin typeface="Avenir Roman"/>
              </a:rPr>
              <a:t> </a:t>
            </a:r>
            <a:r>
              <a:rPr lang="nl-BE" b="1" dirty="0" err="1">
                <a:solidFill>
                  <a:schemeClr val="tx1"/>
                </a:solidFill>
                <a:latin typeface="Avenir Roman"/>
              </a:rPr>
              <a:t>intergroup</a:t>
            </a:r>
            <a:r>
              <a:rPr lang="nl-BE" b="1" dirty="0">
                <a:solidFill>
                  <a:schemeClr val="tx1"/>
                </a:solidFill>
                <a:latin typeface="Avenir Roman"/>
              </a:rPr>
              <a:t> relations</a:t>
            </a:r>
            <a:r>
              <a:rPr lang="nl-BE" dirty="0">
                <a:solidFill>
                  <a:schemeClr val="tx1"/>
                </a:solidFill>
                <a:latin typeface="Avenir Roman"/>
              </a:rPr>
              <a:t>.</a:t>
            </a:r>
          </a:p>
          <a:p>
            <a:pPr marL="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victory</a:t>
            </a:r>
            <a:r>
              <a:rPr lang="nl-BE" dirty="0">
                <a:solidFill>
                  <a:schemeClr val="tx1"/>
                </a:solidFill>
                <a:latin typeface="Avenir Roman"/>
              </a:rPr>
              <a:t> of the Netherlands over Germany in semi-</a:t>
            </a:r>
            <a:r>
              <a:rPr lang="nl-BE" dirty="0" err="1">
                <a:solidFill>
                  <a:schemeClr val="tx1"/>
                </a:solidFill>
                <a:latin typeface="Avenir Roman"/>
              </a:rPr>
              <a:t>finals</a:t>
            </a:r>
            <a:r>
              <a:rPr lang="nl-BE" dirty="0">
                <a:solidFill>
                  <a:schemeClr val="tx1"/>
                </a:solidFill>
                <a:latin typeface="Avenir Roman"/>
              </a:rPr>
              <a:t> of 1988 European </a:t>
            </a:r>
            <a:r>
              <a:rPr lang="nl-BE" dirty="0" err="1">
                <a:solidFill>
                  <a:schemeClr val="tx1"/>
                </a:solidFill>
                <a:latin typeface="Avenir Roman"/>
              </a:rPr>
              <a:t>footbal</a:t>
            </a:r>
            <a:r>
              <a:rPr lang="nl-BE" dirty="0">
                <a:solidFill>
                  <a:schemeClr val="tx1"/>
                </a:solidFill>
                <a:latin typeface="Avenir Roman"/>
              </a:rPr>
              <a:t> </a:t>
            </a:r>
            <a:r>
              <a:rPr lang="nl-BE" dirty="0" err="1">
                <a:solidFill>
                  <a:schemeClr val="tx1"/>
                </a:solidFill>
                <a:latin typeface="Avenir Roman"/>
              </a:rPr>
              <a:t>championship</a:t>
            </a:r>
            <a:r>
              <a:rPr lang="nl-BE" dirty="0">
                <a:solidFill>
                  <a:schemeClr val="tx1"/>
                </a:solidFill>
                <a:latin typeface="Avenir Roman"/>
              </a:rPr>
              <a:t> was </a:t>
            </a:r>
            <a:r>
              <a:rPr lang="nl-BE" dirty="0" err="1">
                <a:solidFill>
                  <a:schemeClr val="tx1"/>
                </a:solidFill>
                <a:latin typeface="Avenir Roman"/>
              </a:rPr>
              <a:t>interpreted</a:t>
            </a:r>
            <a:r>
              <a:rPr lang="nl-BE" dirty="0">
                <a:solidFill>
                  <a:schemeClr val="tx1"/>
                </a:solidFill>
                <a:latin typeface="Avenir Roman"/>
              </a:rPr>
              <a:t> as a </a:t>
            </a:r>
            <a:r>
              <a:rPr lang="nl-BE" dirty="0" err="1">
                <a:solidFill>
                  <a:schemeClr val="tx1"/>
                </a:solidFill>
                <a:latin typeface="Avenir Roman"/>
              </a:rPr>
              <a:t>symbolic</a:t>
            </a:r>
            <a:r>
              <a:rPr lang="nl-BE" dirty="0">
                <a:solidFill>
                  <a:schemeClr val="tx1"/>
                </a:solidFill>
                <a:latin typeface="Avenir Roman"/>
              </a:rPr>
              <a:t> </a:t>
            </a:r>
            <a:r>
              <a:rPr lang="nl-BE" dirty="0" err="1">
                <a:solidFill>
                  <a:schemeClr val="tx1"/>
                </a:solidFill>
                <a:latin typeface="Avenir Roman"/>
              </a:rPr>
              <a:t>reversal</a:t>
            </a:r>
            <a:r>
              <a:rPr lang="nl-BE" dirty="0">
                <a:solidFill>
                  <a:schemeClr val="tx1"/>
                </a:solidFill>
                <a:latin typeface="Avenir Roman"/>
              </a:rPr>
              <a:t> of </a:t>
            </a:r>
            <a:r>
              <a:rPr lang="nl-BE" dirty="0" err="1">
                <a:solidFill>
                  <a:schemeClr val="tx1"/>
                </a:solidFill>
                <a:latin typeface="Avenir Roman"/>
              </a:rPr>
              <a:t>occupation</a:t>
            </a:r>
            <a:r>
              <a:rPr lang="nl-BE" dirty="0">
                <a:solidFill>
                  <a:schemeClr val="tx1"/>
                </a:solidFill>
                <a:latin typeface="Avenir Roman"/>
              </a:rPr>
              <a:t> </a:t>
            </a:r>
            <a:r>
              <a:rPr lang="nl-BE" dirty="0" err="1">
                <a:solidFill>
                  <a:schemeClr val="tx1"/>
                </a:solidFill>
                <a:latin typeface="Avenir Roman"/>
              </a:rPr>
              <a:t>during</a:t>
            </a:r>
            <a:r>
              <a:rPr lang="nl-BE" dirty="0">
                <a:solidFill>
                  <a:schemeClr val="tx1"/>
                </a:solidFill>
                <a:latin typeface="Avenir Roman"/>
              </a:rPr>
              <a:t> WW II.</a:t>
            </a:r>
          </a:p>
          <a:p>
            <a:pPr marL="363538" indent="-363538" fontAlgn="auto">
              <a:lnSpc>
                <a:spcPct val="90000"/>
              </a:lnSpc>
              <a:spcAft>
                <a:spcPts val="0"/>
              </a:spcAft>
              <a:buFont typeface="Arial" panose="020B0604020202020204" pitchFamily="34" charset="0"/>
              <a:buChar char="•"/>
            </a:pPr>
            <a:r>
              <a:rPr lang="nl-BE" b="1" dirty="0">
                <a:solidFill>
                  <a:schemeClr val="tx1"/>
                </a:solidFill>
                <a:latin typeface="Avenir Roman"/>
              </a:rPr>
              <a:t>Change in power relations in sport </a:t>
            </a:r>
            <a:r>
              <a:rPr lang="nl-BE" b="1" dirty="0" err="1">
                <a:solidFill>
                  <a:schemeClr val="tx1"/>
                </a:solidFill>
                <a:latin typeface="Avenir Roman"/>
              </a:rPr>
              <a:t>can</a:t>
            </a:r>
            <a:r>
              <a:rPr lang="nl-BE" b="1" dirty="0">
                <a:solidFill>
                  <a:schemeClr val="tx1"/>
                </a:solidFill>
                <a:latin typeface="Avenir Roman"/>
              </a:rPr>
              <a:t> lead to </a:t>
            </a:r>
            <a:r>
              <a:rPr lang="nl-BE" b="1" dirty="0" err="1">
                <a:solidFill>
                  <a:schemeClr val="tx1"/>
                </a:solidFill>
                <a:latin typeface="Avenir Roman"/>
              </a:rPr>
              <a:t>actual</a:t>
            </a:r>
            <a:r>
              <a:rPr lang="nl-BE" b="1" dirty="0">
                <a:solidFill>
                  <a:schemeClr val="tx1"/>
                </a:solidFill>
                <a:latin typeface="Avenir Roman"/>
              </a:rPr>
              <a:t> conflict</a:t>
            </a:r>
            <a:r>
              <a:rPr lang="nl-BE" dirty="0">
                <a:solidFill>
                  <a:schemeClr val="tx1"/>
                </a:solidFill>
                <a:latin typeface="Avenir Roman"/>
              </a:rPr>
              <a:t>.</a:t>
            </a:r>
          </a:p>
          <a:p>
            <a:pPr marL="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5-4 </a:t>
            </a:r>
            <a:r>
              <a:rPr lang="nl-BE" dirty="0" err="1">
                <a:solidFill>
                  <a:schemeClr val="tx1"/>
                </a:solidFill>
                <a:latin typeface="Avenir Roman"/>
              </a:rPr>
              <a:t>victory</a:t>
            </a:r>
            <a:r>
              <a:rPr lang="nl-BE" dirty="0">
                <a:solidFill>
                  <a:schemeClr val="tx1"/>
                </a:solidFill>
                <a:latin typeface="Avenir Roman"/>
              </a:rPr>
              <a:t> of </a:t>
            </a:r>
            <a:r>
              <a:rPr lang="nl-BE" dirty="0" err="1">
                <a:solidFill>
                  <a:schemeClr val="tx1"/>
                </a:solidFill>
                <a:latin typeface="Avenir Roman"/>
              </a:rPr>
              <a:t>Czechoslowakia</a:t>
            </a:r>
            <a:r>
              <a:rPr lang="nl-BE" dirty="0">
                <a:solidFill>
                  <a:schemeClr val="tx1"/>
                </a:solidFill>
                <a:latin typeface="Avenir Roman"/>
              </a:rPr>
              <a:t> over Russia in 1968 Olympic ice hockey </a:t>
            </a:r>
            <a:r>
              <a:rPr lang="nl-BE" dirty="0" err="1">
                <a:solidFill>
                  <a:schemeClr val="tx1"/>
                </a:solidFill>
                <a:latin typeface="Avenir Roman"/>
              </a:rPr>
              <a:t>final</a:t>
            </a:r>
            <a:r>
              <a:rPr lang="nl-BE" dirty="0">
                <a:solidFill>
                  <a:schemeClr val="tx1"/>
                </a:solidFill>
                <a:latin typeface="Avenir Roman"/>
              </a:rPr>
              <a:t>. </a:t>
            </a:r>
          </a:p>
          <a:p>
            <a:pPr marL="342900" indent="-342900" fontAlgn="auto">
              <a:lnSpc>
                <a:spcPct val="90000"/>
              </a:lnSpc>
              <a:spcAft>
                <a:spcPts val="0"/>
              </a:spcAft>
              <a:buFont typeface="Arial" pitchFamily="34" charset="0"/>
              <a:buChar char="•"/>
            </a:pPr>
            <a:r>
              <a:rPr lang="nl-BE" b="1" dirty="0">
                <a:solidFill>
                  <a:schemeClr val="tx1"/>
                </a:solidFill>
                <a:latin typeface="Avenir Roman"/>
              </a:rPr>
              <a:t>Sport </a:t>
            </a:r>
            <a:r>
              <a:rPr lang="nl-BE" b="1" dirty="0" err="1">
                <a:solidFill>
                  <a:schemeClr val="tx1"/>
                </a:solidFill>
                <a:latin typeface="Avenir Roman"/>
              </a:rPr>
              <a:t>can</a:t>
            </a:r>
            <a:r>
              <a:rPr lang="nl-BE" b="1" dirty="0">
                <a:solidFill>
                  <a:schemeClr val="tx1"/>
                </a:solidFill>
                <a:latin typeface="Avenir Roman"/>
              </a:rPr>
              <a:t> </a:t>
            </a:r>
            <a:r>
              <a:rPr lang="nl-BE" b="1" dirty="0" err="1">
                <a:solidFill>
                  <a:schemeClr val="tx1"/>
                </a:solidFill>
                <a:latin typeface="Avenir Roman"/>
              </a:rPr>
              <a:t>also</a:t>
            </a:r>
            <a:r>
              <a:rPr lang="nl-BE" b="1" dirty="0">
                <a:solidFill>
                  <a:schemeClr val="tx1"/>
                </a:solidFill>
                <a:latin typeface="Avenir Roman"/>
              </a:rPr>
              <a:t> lead to (the </a:t>
            </a:r>
            <a:r>
              <a:rPr lang="nl-BE" b="1" dirty="0" err="1">
                <a:solidFill>
                  <a:schemeClr val="tx1"/>
                </a:solidFill>
                <a:latin typeface="Avenir Roman"/>
              </a:rPr>
              <a:t>threat</a:t>
            </a:r>
            <a:r>
              <a:rPr lang="nl-BE" b="1" dirty="0">
                <a:solidFill>
                  <a:schemeClr val="tx1"/>
                </a:solidFill>
                <a:latin typeface="Avenir Roman"/>
              </a:rPr>
              <a:t> of) a (</a:t>
            </a:r>
            <a:r>
              <a:rPr lang="nl-BE" b="1" dirty="0" err="1">
                <a:solidFill>
                  <a:schemeClr val="tx1"/>
                </a:solidFill>
                <a:latin typeface="Avenir Roman"/>
              </a:rPr>
              <a:t>trade</a:t>
            </a:r>
            <a:r>
              <a:rPr lang="nl-BE" b="1" dirty="0">
                <a:solidFill>
                  <a:schemeClr val="tx1"/>
                </a:solidFill>
                <a:latin typeface="Avenir Roman"/>
              </a:rPr>
              <a:t>- war</a:t>
            </a:r>
            <a:r>
              <a:rPr lang="nl-BE" dirty="0">
                <a:solidFill>
                  <a:schemeClr val="tx1"/>
                </a:solidFill>
                <a:latin typeface="Avenir Roman"/>
              </a:rPr>
              <a:t>: </a:t>
            </a:r>
            <a:r>
              <a:rPr lang="nl-BE" dirty="0" err="1">
                <a:solidFill>
                  <a:schemeClr val="tx1"/>
                </a:solidFill>
                <a:latin typeface="Avenir Roman"/>
              </a:rPr>
              <a:t>see</a:t>
            </a:r>
            <a:r>
              <a:rPr lang="nl-BE" dirty="0">
                <a:solidFill>
                  <a:schemeClr val="tx1"/>
                </a:solidFill>
                <a:latin typeface="Avenir Roman"/>
              </a:rPr>
              <a:t> </a:t>
            </a:r>
            <a:r>
              <a:rPr lang="nl-BE" dirty="0" err="1">
                <a:solidFill>
                  <a:schemeClr val="tx1"/>
                </a:solidFill>
                <a:latin typeface="Avenir Roman"/>
              </a:rPr>
              <a:t>cricketing</a:t>
            </a:r>
            <a:r>
              <a:rPr lang="nl-BE" dirty="0">
                <a:solidFill>
                  <a:schemeClr val="tx1"/>
                </a:solidFill>
                <a:latin typeface="Avenir Roman"/>
              </a:rPr>
              <a:t> ‘bodyline </a:t>
            </a:r>
            <a:r>
              <a:rPr lang="nl-BE" dirty="0" err="1">
                <a:solidFill>
                  <a:schemeClr val="tx1"/>
                </a:solidFill>
                <a:latin typeface="Avenir Roman"/>
              </a:rPr>
              <a:t>controversy</a:t>
            </a:r>
            <a:r>
              <a:rPr lang="nl-BE" dirty="0">
                <a:solidFill>
                  <a:schemeClr val="tx1"/>
                </a:solidFill>
                <a:latin typeface="Avenir Roman"/>
              </a:rPr>
              <a:t>’ of 1933, in </a:t>
            </a:r>
            <a:r>
              <a:rPr lang="nl-BE" dirty="0" err="1">
                <a:solidFill>
                  <a:schemeClr val="tx1"/>
                </a:solidFill>
                <a:latin typeface="Avenir Roman"/>
              </a:rPr>
              <a:t>which</a:t>
            </a:r>
            <a:r>
              <a:rPr lang="nl-BE" dirty="0">
                <a:solidFill>
                  <a:schemeClr val="tx1"/>
                </a:solidFill>
                <a:latin typeface="Avenir Roman"/>
              </a:rPr>
              <a:t> </a:t>
            </a:r>
            <a:r>
              <a:rPr lang="nl-BE" dirty="0" err="1">
                <a:solidFill>
                  <a:schemeClr val="tx1"/>
                </a:solidFill>
                <a:latin typeface="Avenir Roman"/>
              </a:rPr>
              <a:t>Australians</a:t>
            </a:r>
            <a:r>
              <a:rPr lang="nl-BE" dirty="0">
                <a:solidFill>
                  <a:schemeClr val="tx1"/>
                </a:solidFill>
                <a:latin typeface="Avenir Roman"/>
              </a:rPr>
              <a:t> </a:t>
            </a:r>
            <a:r>
              <a:rPr lang="nl-BE" dirty="0" err="1">
                <a:solidFill>
                  <a:schemeClr val="tx1"/>
                </a:solidFill>
                <a:latin typeface="Avenir Roman"/>
              </a:rPr>
              <a:t>were</a:t>
            </a:r>
            <a:r>
              <a:rPr lang="nl-BE" dirty="0">
                <a:solidFill>
                  <a:schemeClr val="tx1"/>
                </a:solidFill>
                <a:latin typeface="Avenir Roman"/>
              </a:rPr>
              <a:t> </a:t>
            </a:r>
            <a:r>
              <a:rPr lang="nl-BE" dirty="0" err="1">
                <a:solidFill>
                  <a:schemeClr val="tx1"/>
                </a:solidFill>
                <a:latin typeface="Avenir Roman"/>
              </a:rPr>
              <a:t>outraged</a:t>
            </a:r>
            <a:r>
              <a:rPr lang="nl-BE" dirty="0">
                <a:solidFill>
                  <a:schemeClr val="tx1"/>
                </a:solidFill>
                <a:latin typeface="Avenir Roman"/>
              </a:rPr>
              <a:t> at the </a:t>
            </a:r>
            <a:r>
              <a:rPr lang="nl-BE" dirty="0" err="1">
                <a:solidFill>
                  <a:schemeClr val="tx1"/>
                </a:solidFill>
                <a:latin typeface="Avenir Roman"/>
              </a:rPr>
              <a:t>tactics</a:t>
            </a:r>
            <a:r>
              <a:rPr lang="nl-BE" dirty="0">
                <a:solidFill>
                  <a:schemeClr val="tx1"/>
                </a:solidFill>
                <a:latin typeface="Avenir Roman"/>
              </a:rPr>
              <a:t> of English bowlers </a:t>
            </a:r>
            <a:r>
              <a:rPr lang="nl-BE" dirty="0" err="1">
                <a:solidFill>
                  <a:schemeClr val="tx1"/>
                </a:solidFill>
                <a:latin typeface="Avenir Roman"/>
              </a:rPr>
              <a:t>aiming</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the </a:t>
            </a:r>
            <a:r>
              <a:rPr lang="nl-BE" dirty="0" err="1">
                <a:solidFill>
                  <a:schemeClr val="tx1"/>
                </a:solidFill>
                <a:latin typeface="Avenir Roman"/>
              </a:rPr>
              <a:t>bodies</a:t>
            </a:r>
            <a:r>
              <a:rPr lang="nl-BE" dirty="0">
                <a:solidFill>
                  <a:schemeClr val="tx1"/>
                </a:solidFill>
                <a:latin typeface="Avenir Roman"/>
              </a:rPr>
              <a:t> of the </a:t>
            </a:r>
            <a:r>
              <a:rPr lang="nl-BE" dirty="0" err="1">
                <a:solidFill>
                  <a:schemeClr val="tx1"/>
                </a:solidFill>
                <a:latin typeface="Avenir Roman"/>
              </a:rPr>
              <a:t>opposing</a:t>
            </a:r>
            <a:r>
              <a:rPr lang="nl-BE" dirty="0">
                <a:solidFill>
                  <a:schemeClr val="tx1"/>
                </a:solidFill>
                <a:latin typeface="Avenir Roman"/>
              </a:rPr>
              <a:t> batsmen.</a:t>
            </a:r>
          </a:p>
          <a:p>
            <a:pPr marL="342900" indent="-342900" fontAlgn="auto">
              <a:lnSpc>
                <a:spcPct val="90000"/>
              </a:lnSpc>
              <a:spcAft>
                <a:spcPts val="0"/>
              </a:spcAft>
              <a:buFont typeface="Arial" pitchFamily="34" charset="0"/>
              <a:buChar char="•"/>
            </a:pPr>
            <a:endParaRPr lang="nl-BE" sz="1800" dirty="0">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342136" y="1021436"/>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Sport and relations between nations </a:t>
            </a:r>
          </a:p>
        </p:txBody>
      </p:sp>
    </p:spTree>
    <p:extLst>
      <p:ext uri="{BB962C8B-B14F-4D97-AF65-F5344CB8AC3E}">
        <p14:creationId xmlns:p14="http://schemas.microsoft.com/office/powerpoint/2010/main" val="3427482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C9ADD-E1E1-40E6-B14B-5249A8BD7578}"/>
              </a:ext>
            </a:extLst>
          </p:cNvPr>
          <p:cNvSpPr>
            <a:spLocks noGrp="1"/>
          </p:cNvSpPr>
          <p:nvPr>
            <p:ph type="ctrTitle"/>
          </p:nvPr>
        </p:nvSpPr>
        <p:spPr/>
        <p:txBody>
          <a:bodyPr/>
          <a:lstStyle/>
          <a:p>
            <a:endParaRPr lang="nl-BE"/>
          </a:p>
        </p:txBody>
      </p:sp>
      <p:sp>
        <p:nvSpPr>
          <p:cNvPr id="3" name="Subtitle 2">
            <a:extLst>
              <a:ext uri="{FF2B5EF4-FFF2-40B4-BE49-F238E27FC236}">
                <a16:creationId xmlns:a16="http://schemas.microsoft.com/office/drawing/2014/main" id="{D7243547-A39E-4A8A-92A2-B231DBA05F5B}"/>
              </a:ext>
            </a:extLst>
          </p:cNvPr>
          <p:cNvSpPr>
            <a:spLocks noGrp="1"/>
          </p:cNvSpPr>
          <p:nvPr>
            <p:ph type="subTitle" idx="1"/>
          </p:nvPr>
        </p:nvSpPr>
        <p:spPr/>
        <p:txBody>
          <a:bodyPr/>
          <a:lstStyle/>
          <a:p>
            <a:endParaRPr lang="nl-BE"/>
          </a:p>
        </p:txBody>
      </p:sp>
      <p:sp>
        <p:nvSpPr>
          <p:cNvPr id="4" name="Content Placeholder 3">
            <a:extLst>
              <a:ext uri="{FF2B5EF4-FFF2-40B4-BE49-F238E27FC236}">
                <a16:creationId xmlns:a16="http://schemas.microsoft.com/office/drawing/2014/main" id="{5791F93B-F65C-429D-BC66-8393AB008DF5}"/>
              </a:ext>
            </a:extLst>
          </p:cNvPr>
          <p:cNvSpPr>
            <a:spLocks noGrp="1"/>
          </p:cNvSpPr>
          <p:nvPr>
            <p:ph sz="quarter" idx="10"/>
          </p:nvPr>
        </p:nvSpPr>
        <p:spPr/>
        <p:txBody>
          <a:bodyPr/>
          <a:lstStyle/>
          <a:p>
            <a:endParaRPr lang="nl-BE"/>
          </a:p>
        </p:txBody>
      </p:sp>
      <p:sp>
        <p:nvSpPr>
          <p:cNvPr id="5" name="Slide Number Placeholder 4">
            <a:extLst>
              <a:ext uri="{FF2B5EF4-FFF2-40B4-BE49-F238E27FC236}">
                <a16:creationId xmlns:a16="http://schemas.microsoft.com/office/drawing/2014/main" id="{04A0858B-A162-42D5-8C7C-BF5809CEDE2D}"/>
              </a:ext>
            </a:extLst>
          </p:cNvPr>
          <p:cNvSpPr>
            <a:spLocks noGrp="1"/>
          </p:cNvSpPr>
          <p:nvPr>
            <p:ph type="sldNum" sz="quarter" idx="4"/>
          </p:nvPr>
        </p:nvSpPr>
        <p:spPr/>
        <p:txBody>
          <a:bodyPr/>
          <a:lstStyle/>
          <a:p>
            <a:fld id="{BDED0440-CF85-4CB9-8D89-87E5AE29F424}" type="slidenum">
              <a:rPr lang="en-GB" smtClean="0"/>
              <a:pPr/>
              <a:t>5</a:t>
            </a:fld>
            <a:endParaRPr lang="en-GB" dirty="0"/>
          </a:p>
        </p:txBody>
      </p:sp>
      <p:pic>
        <p:nvPicPr>
          <p:cNvPr id="6" name="Picture 5">
            <a:extLst>
              <a:ext uri="{FF2B5EF4-FFF2-40B4-BE49-F238E27FC236}">
                <a16:creationId xmlns:a16="http://schemas.microsoft.com/office/drawing/2014/main" id="{12C8DDCE-7C31-4C48-96A0-5DAE8E564DBB}"/>
              </a:ext>
            </a:extLst>
          </p:cNvPr>
          <p:cNvPicPr>
            <a:picLocks noChangeAspect="1"/>
          </p:cNvPicPr>
          <p:nvPr/>
        </p:nvPicPr>
        <p:blipFill>
          <a:blip r:embed="rId2"/>
          <a:stretch>
            <a:fillRect/>
          </a:stretch>
        </p:blipFill>
        <p:spPr>
          <a:xfrm>
            <a:off x="314036" y="303271"/>
            <a:ext cx="7518400" cy="4013200"/>
          </a:xfrm>
          <a:prstGeom prst="rect">
            <a:avLst/>
          </a:prstGeom>
          <a:effectLst>
            <a:softEdge rad="152400"/>
          </a:effectLst>
        </p:spPr>
      </p:pic>
      <p:sp>
        <p:nvSpPr>
          <p:cNvPr id="7" name="TextBox 6">
            <a:extLst>
              <a:ext uri="{FF2B5EF4-FFF2-40B4-BE49-F238E27FC236}">
                <a16:creationId xmlns:a16="http://schemas.microsoft.com/office/drawing/2014/main" id="{FF443FF2-0E30-497D-B57A-63E8CAECF67B}"/>
              </a:ext>
            </a:extLst>
          </p:cNvPr>
          <p:cNvSpPr txBox="1"/>
          <p:nvPr/>
        </p:nvSpPr>
        <p:spPr>
          <a:xfrm>
            <a:off x="1633304" y="4316471"/>
            <a:ext cx="5304560" cy="584775"/>
          </a:xfrm>
          <a:prstGeom prst="rect">
            <a:avLst/>
          </a:prstGeom>
          <a:noFill/>
        </p:spPr>
        <p:txBody>
          <a:bodyPr wrap="square" rtlCol="0">
            <a:spAutoFit/>
          </a:bodyPr>
          <a:lstStyle/>
          <a:p>
            <a:pPr algn="ctr"/>
            <a:r>
              <a:rPr lang="nl-BE" sz="1600" dirty="0"/>
              <a:t>The 1933 </a:t>
            </a:r>
            <a:r>
              <a:rPr lang="nl-BE" sz="1600" dirty="0" err="1"/>
              <a:t>cricketing</a:t>
            </a:r>
            <a:r>
              <a:rPr lang="nl-BE" sz="1600" dirty="0"/>
              <a:t> ‘bodyline </a:t>
            </a:r>
            <a:r>
              <a:rPr lang="nl-BE" sz="1600" dirty="0" err="1"/>
              <a:t>controversy</a:t>
            </a:r>
            <a:r>
              <a:rPr lang="nl-BE" sz="1600" dirty="0"/>
              <a:t>’ </a:t>
            </a:r>
            <a:r>
              <a:rPr lang="nl-BE" sz="1600" dirty="0" err="1"/>
              <a:t>almost</a:t>
            </a:r>
            <a:r>
              <a:rPr lang="nl-BE" sz="1600" dirty="0"/>
              <a:t> led to a </a:t>
            </a:r>
            <a:r>
              <a:rPr lang="nl-BE" sz="1600" dirty="0" err="1"/>
              <a:t>trade</a:t>
            </a:r>
            <a:r>
              <a:rPr lang="nl-BE" sz="1600" dirty="0"/>
              <a:t> war </a:t>
            </a:r>
            <a:r>
              <a:rPr lang="nl-BE" sz="1600" dirty="0" err="1"/>
              <a:t>between</a:t>
            </a:r>
            <a:r>
              <a:rPr lang="nl-BE" sz="1600" dirty="0"/>
              <a:t> Australia and England.</a:t>
            </a:r>
          </a:p>
        </p:txBody>
      </p:sp>
    </p:spTree>
    <p:extLst>
      <p:ext uri="{BB962C8B-B14F-4D97-AF65-F5344CB8AC3E}">
        <p14:creationId xmlns:p14="http://schemas.microsoft.com/office/powerpoint/2010/main" val="3742860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How does sport impact society?</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95553" y="1525727"/>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err="1">
                <a:solidFill>
                  <a:schemeClr val="tx1"/>
                </a:solidFill>
                <a:latin typeface="Avenir Roman"/>
              </a:rPr>
              <a:t>Nation</a:t>
            </a:r>
            <a:r>
              <a:rPr lang="nl-BE" dirty="0">
                <a:solidFill>
                  <a:schemeClr val="tx1"/>
                </a:solidFill>
                <a:latin typeface="Avenir Roman"/>
              </a:rPr>
              <a:t> as </a:t>
            </a:r>
            <a:r>
              <a:rPr lang="nl-BE" dirty="0" err="1">
                <a:solidFill>
                  <a:schemeClr val="tx1"/>
                </a:solidFill>
                <a:latin typeface="Avenir Roman"/>
              </a:rPr>
              <a:t>an</a:t>
            </a:r>
            <a:r>
              <a:rPr lang="nl-BE" dirty="0">
                <a:solidFill>
                  <a:schemeClr val="tx1"/>
                </a:solidFill>
                <a:latin typeface="Avenir Roman"/>
              </a:rPr>
              <a:t> </a:t>
            </a:r>
            <a:r>
              <a:rPr lang="nl-BE" i="1" dirty="0" err="1">
                <a:solidFill>
                  <a:schemeClr val="tx1"/>
                </a:solidFill>
                <a:latin typeface="Avenir Roman"/>
              </a:rPr>
              <a:t>imagined</a:t>
            </a:r>
            <a:r>
              <a:rPr lang="nl-BE" i="1" dirty="0">
                <a:solidFill>
                  <a:schemeClr val="tx1"/>
                </a:solidFill>
                <a:latin typeface="Avenir Roman"/>
              </a:rPr>
              <a:t> community </a:t>
            </a:r>
            <a:r>
              <a:rPr lang="nl-BE" dirty="0">
                <a:solidFill>
                  <a:schemeClr val="bg1">
                    <a:lumMod val="65000"/>
                  </a:schemeClr>
                </a:solidFill>
                <a:latin typeface="Avenir Roman"/>
              </a:rPr>
              <a:t>(Anderson, 1991).</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Emphasizes</a:t>
            </a:r>
            <a:r>
              <a:rPr lang="nl-BE" dirty="0">
                <a:solidFill>
                  <a:schemeClr val="tx1"/>
                </a:solidFill>
                <a:latin typeface="Avenir Roman"/>
              </a:rPr>
              <a:t> the </a:t>
            </a:r>
            <a:r>
              <a:rPr lang="nl-BE" dirty="0" err="1">
                <a:solidFill>
                  <a:schemeClr val="tx1"/>
                </a:solidFill>
                <a:latin typeface="Avenir Roman"/>
              </a:rPr>
              <a:t>role</a:t>
            </a:r>
            <a:r>
              <a:rPr lang="nl-BE" dirty="0">
                <a:solidFill>
                  <a:schemeClr val="tx1"/>
                </a:solidFill>
                <a:latin typeface="Avenir Roman"/>
              </a:rPr>
              <a:t> of the media: in </a:t>
            </a:r>
            <a:r>
              <a:rPr lang="nl-BE" dirty="0" err="1">
                <a:solidFill>
                  <a:schemeClr val="tx1"/>
                </a:solidFill>
                <a:latin typeface="Avenir Roman"/>
              </a:rPr>
              <a:t>consuming</a:t>
            </a:r>
            <a:r>
              <a:rPr lang="nl-BE" dirty="0">
                <a:solidFill>
                  <a:schemeClr val="tx1"/>
                </a:solidFill>
                <a:latin typeface="Avenir Roman"/>
              </a:rPr>
              <a:t> the </a:t>
            </a:r>
            <a:r>
              <a:rPr lang="nl-BE" dirty="0" err="1">
                <a:solidFill>
                  <a:schemeClr val="tx1"/>
                </a:solidFill>
                <a:latin typeface="Avenir Roman"/>
              </a:rPr>
              <a:t>news</a:t>
            </a:r>
            <a:r>
              <a:rPr lang="nl-BE" dirty="0">
                <a:solidFill>
                  <a:schemeClr val="tx1"/>
                </a:solidFill>
                <a:latin typeface="Avenir Roman"/>
              </a:rPr>
              <a:t>, we have a sense of </a:t>
            </a:r>
            <a:r>
              <a:rPr lang="nl-BE" dirty="0" err="1">
                <a:solidFill>
                  <a:schemeClr val="tx1"/>
                </a:solidFill>
                <a:latin typeface="Avenir Roman"/>
              </a:rPr>
              <a:t>other</a:t>
            </a:r>
            <a:r>
              <a:rPr lang="nl-BE" dirty="0">
                <a:solidFill>
                  <a:schemeClr val="tx1"/>
                </a:solidFill>
                <a:latin typeface="Avenir Roman"/>
              </a:rPr>
              <a:t> </a:t>
            </a:r>
            <a:r>
              <a:rPr lang="nl-BE" dirty="0" err="1">
                <a:solidFill>
                  <a:schemeClr val="tx1"/>
                </a:solidFill>
                <a:latin typeface="Avenir Roman"/>
              </a:rPr>
              <a:t>across</a:t>
            </a:r>
            <a:r>
              <a:rPr lang="nl-BE" dirty="0">
                <a:solidFill>
                  <a:schemeClr val="tx1"/>
                </a:solidFill>
                <a:latin typeface="Avenir Roman"/>
              </a:rPr>
              <a:t> the country </a:t>
            </a:r>
            <a:r>
              <a:rPr lang="nl-BE" dirty="0" err="1">
                <a:solidFill>
                  <a:schemeClr val="tx1"/>
                </a:solidFill>
                <a:latin typeface="Avenir Roman"/>
              </a:rPr>
              <a:t>attending</a:t>
            </a:r>
            <a:r>
              <a:rPr lang="nl-BE" dirty="0">
                <a:solidFill>
                  <a:schemeClr val="tx1"/>
                </a:solidFill>
                <a:latin typeface="Avenir Roman"/>
              </a:rPr>
              <a:t> to the </a:t>
            </a:r>
            <a:r>
              <a:rPr lang="nl-BE" dirty="0" err="1">
                <a:solidFill>
                  <a:schemeClr val="tx1"/>
                </a:solidFill>
                <a:latin typeface="Avenir Roman"/>
              </a:rPr>
              <a:t>same</a:t>
            </a:r>
            <a:r>
              <a:rPr lang="nl-BE" dirty="0">
                <a:solidFill>
                  <a:schemeClr val="tx1"/>
                </a:solidFill>
                <a:latin typeface="Avenir Roman"/>
              </a:rPr>
              <a:t> </a:t>
            </a:r>
            <a:r>
              <a:rPr lang="nl-BE" dirty="0" err="1">
                <a:solidFill>
                  <a:schemeClr val="tx1"/>
                </a:solidFill>
                <a:latin typeface="Avenir Roman"/>
              </a:rPr>
              <a:t>news</a:t>
            </a:r>
            <a:r>
              <a:rPr lang="nl-BE" dirty="0">
                <a:solidFill>
                  <a:schemeClr val="tx1"/>
                </a:solidFill>
                <a:latin typeface="Avenir Roman"/>
              </a:rPr>
              <a:t> in the </a:t>
            </a:r>
            <a:r>
              <a:rPr lang="nl-BE" dirty="0" err="1">
                <a:solidFill>
                  <a:schemeClr val="tx1"/>
                </a:solidFill>
                <a:latin typeface="Avenir Roman"/>
              </a:rPr>
              <a:t>same</a:t>
            </a:r>
            <a:r>
              <a:rPr lang="nl-BE" dirty="0">
                <a:solidFill>
                  <a:schemeClr val="tx1"/>
                </a:solidFill>
                <a:latin typeface="Avenir Roman"/>
              </a:rPr>
              <a:t> way.</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Especially</a:t>
            </a:r>
            <a:r>
              <a:rPr lang="nl-BE" dirty="0">
                <a:solidFill>
                  <a:schemeClr val="tx1"/>
                </a:solidFill>
                <a:latin typeface="Avenir Roman"/>
              </a:rPr>
              <a:t> </a:t>
            </a:r>
            <a:r>
              <a:rPr lang="nl-BE" dirty="0" err="1">
                <a:solidFill>
                  <a:schemeClr val="tx1"/>
                </a:solidFill>
                <a:latin typeface="Avenir Roman"/>
              </a:rPr>
              <a:t>concerning</a:t>
            </a:r>
            <a:r>
              <a:rPr lang="nl-BE" dirty="0">
                <a:solidFill>
                  <a:schemeClr val="tx1"/>
                </a:solidFill>
                <a:latin typeface="Avenir Roman"/>
              </a:rPr>
              <a:t> </a:t>
            </a:r>
            <a:r>
              <a:rPr lang="nl-BE" dirty="0" err="1">
                <a:solidFill>
                  <a:schemeClr val="tx1"/>
                </a:solidFill>
                <a:latin typeface="Avenir Roman"/>
              </a:rPr>
              <a:t>things</a:t>
            </a:r>
            <a:r>
              <a:rPr lang="nl-BE" dirty="0">
                <a:solidFill>
                  <a:schemeClr val="tx1"/>
                </a:solidFill>
                <a:latin typeface="Avenir Roman"/>
              </a:rPr>
              <a:t> </a:t>
            </a:r>
            <a:r>
              <a:rPr lang="nl-BE" dirty="0" err="1">
                <a:solidFill>
                  <a:schemeClr val="tx1"/>
                </a:solidFill>
                <a:latin typeface="Avenir Roman"/>
              </a:rPr>
              <a:t>that</a:t>
            </a:r>
            <a:r>
              <a:rPr lang="nl-BE" dirty="0">
                <a:solidFill>
                  <a:schemeClr val="tx1"/>
                </a:solidFill>
                <a:latin typeface="Avenir Roman"/>
              </a:rPr>
              <a:t> in </a:t>
            </a:r>
            <a:r>
              <a:rPr lang="nl-BE" dirty="0" err="1">
                <a:solidFill>
                  <a:schemeClr val="tx1"/>
                </a:solidFill>
                <a:latin typeface="Avenir Roman"/>
              </a:rPr>
              <a:t>themselves</a:t>
            </a:r>
            <a:r>
              <a:rPr lang="nl-BE" dirty="0">
                <a:solidFill>
                  <a:schemeClr val="tx1"/>
                </a:solidFill>
                <a:latin typeface="Avenir Roman"/>
              </a:rPr>
              <a:t> </a:t>
            </a:r>
            <a:r>
              <a:rPr lang="nl-BE" dirty="0" err="1">
                <a:solidFill>
                  <a:schemeClr val="tx1"/>
                </a:solidFill>
                <a:latin typeface="Avenir Roman"/>
              </a:rPr>
              <a:t>can</a:t>
            </a:r>
            <a:r>
              <a:rPr lang="nl-BE" dirty="0">
                <a:solidFill>
                  <a:schemeClr val="tx1"/>
                </a:solidFill>
                <a:latin typeface="Avenir Roman"/>
              </a:rPr>
              <a:t> </a:t>
            </a:r>
            <a:r>
              <a:rPr lang="nl-BE" dirty="0" err="1">
                <a:solidFill>
                  <a:schemeClr val="tx1"/>
                </a:solidFill>
                <a:latin typeface="Avenir Roman"/>
              </a:rPr>
              <a:t>be</a:t>
            </a:r>
            <a:r>
              <a:rPr lang="nl-BE" dirty="0">
                <a:solidFill>
                  <a:schemeClr val="tx1"/>
                </a:solidFill>
                <a:latin typeface="Avenir Roman"/>
              </a:rPr>
              <a:t> </a:t>
            </a:r>
            <a:r>
              <a:rPr lang="nl-BE" dirty="0" err="1">
                <a:solidFill>
                  <a:schemeClr val="tx1"/>
                </a:solidFill>
                <a:latin typeface="Avenir Roman"/>
              </a:rPr>
              <a:t>seen</a:t>
            </a:r>
            <a:r>
              <a:rPr lang="nl-BE" dirty="0">
                <a:solidFill>
                  <a:schemeClr val="tx1"/>
                </a:solidFill>
                <a:latin typeface="Avenir Roman"/>
              </a:rPr>
              <a:t> as ‘</a:t>
            </a:r>
            <a:r>
              <a:rPr lang="nl-BE" dirty="0" err="1">
                <a:solidFill>
                  <a:schemeClr val="tx1"/>
                </a:solidFill>
                <a:latin typeface="Avenir Roman"/>
              </a:rPr>
              <a:t>national</a:t>
            </a:r>
            <a:r>
              <a:rPr lang="nl-BE" dirty="0">
                <a:solidFill>
                  <a:schemeClr val="tx1"/>
                </a:solidFill>
                <a:latin typeface="Avenir Roman"/>
              </a:rPr>
              <a:t>’, and </a:t>
            </a:r>
            <a:r>
              <a:rPr lang="nl-BE" dirty="0" err="1">
                <a:solidFill>
                  <a:schemeClr val="tx1"/>
                </a:solidFill>
                <a:latin typeface="Avenir Roman"/>
              </a:rPr>
              <a:t>nothing</a:t>
            </a:r>
            <a:r>
              <a:rPr lang="nl-BE" dirty="0">
                <a:solidFill>
                  <a:schemeClr val="tx1"/>
                </a:solidFill>
                <a:latin typeface="Avenir Roman"/>
              </a:rPr>
              <a:t> fits </a:t>
            </a:r>
            <a:r>
              <a:rPr lang="nl-BE" dirty="0" err="1">
                <a:solidFill>
                  <a:schemeClr val="tx1"/>
                </a:solidFill>
                <a:latin typeface="Avenir Roman"/>
              </a:rPr>
              <a:t>this</a:t>
            </a:r>
            <a:r>
              <a:rPr lang="nl-BE" dirty="0">
                <a:solidFill>
                  <a:schemeClr val="tx1"/>
                </a:solidFill>
                <a:latin typeface="Avenir Roman"/>
              </a:rPr>
              <a:t> </a:t>
            </a:r>
            <a:r>
              <a:rPr lang="nl-BE" dirty="0" err="1">
                <a:solidFill>
                  <a:schemeClr val="tx1"/>
                </a:solidFill>
                <a:latin typeface="Avenir Roman"/>
              </a:rPr>
              <a:t>better</a:t>
            </a:r>
            <a:r>
              <a:rPr lang="nl-BE" dirty="0">
                <a:solidFill>
                  <a:schemeClr val="tx1"/>
                </a:solidFill>
                <a:latin typeface="Avenir Roman"/>
              </a:rPr>
              <a:t> </a:t>
            </a:r>
            <a:r>
              <a:rPr lang="nl-BE" dirty="0" err="1">
                <a:solidFill>
                  <a:schemeClr val="tx1"/>
                </a:solidFill>
                <a:latin typeface="Avenir Roman"/>
              </a:rPr>
              <a:t>than</a:t>
            </a:r>
            <a:r>
              <a:rPr lang="nl-BE" dirty="0">
                <a:solidFill>
                  <a:schemeClr val="tx1"/>
                </a:solidFill>
                <a:latin typeface="Avenir Roman"/>
              </a:rPr>
              <a:t> the </a:t>
            </a:r>
            <a:r>
              <a:rPr lang="nl-BE" dirty="0" err="1">
                <a:solidFill>
                  <a:schemeClr val="tx1"/>
                </a:solidFill>
                <a:latin typeface="Avenir Roman"/>
              </a:rPr>
              <a:t>fate</a:t>
            </a:r>
            <a:r>
              <a:rPr lang="nl-BE" dirty="0">
                <a:solidFill>
                  <a:schemeClr val="tx1"/>
                </a:solidFill>
                <a:latin typeface="Avenir Roman"/>
              </a:rPr>
              <a:t> of </a:t>
            </a:r>
            <a:r>
              <a:rPr lang="nl-BE" dirty="0" err="1">
                <a:solidFill>
                  <a:schemeClr val="tx1"/>
                </a:solidFill>
                <a:latin typeface="Avenir Roman"/>
              </a:rPr>
              <a:t>national</a:t>
            </a:r>
            <a:r>
              <a:rPr lang="nl-BE" dirty="0">
                <a:solidFill>
                  <a:schemeClr val="tx1"/>
                </a:solidFill>
                <a:latin typeface="Avenir Roman"/>
              </a:rPr>
              <a:t> </a:t>
            </a:r>
            <a:r>
              <a:rPr lang="nl-BE" dirty="0" err="1">
                <a:solidFill>
                  <a:schemeClr val="tx1"/>
                </a:solidFill>
                <a:latin typeface="Avenir Roman"/>
              </a:rPr>
              <a:t>sporting</a:t>
            </a:r>
            <a:r>
              <a:rPr lang="nl-BE" dirty="0">
                <a:solidFill>
                  <a:schemeClr val="tx1"/>
                </a:solidFill>
                <a:latin typeface="Avenir Roman"/>
              </a:rPr>
              <a:t> teams.</a:t>
            </a:r>
          </a:p>
          <a:p>
            <a:pPr marL="342900" indent="-342900" fontAlgn="auto">
              <a:lnSpc>
                <a:spcPct val="90000"/>
              </a:lnSpc>
              <a:spcAft>
                <a:spcPts val="0"/>
              </a:spcAft>
              <a:buFont typeface="Arial" pitchFamily="34" charset="0"/>
              <a:buChar char="•"/>
            </a:pPr>
            <a:r>
              <a:rPr lang="nl-BE" dirty="0" err="1">
                <a:solidFill>
                  <a:schemeClr val="tx1"/>
                </a:solidFill>
                <a:latin typeface="Avenir Roman"/>
              </a:rPr>
              <a:t>Sportpeople</a:t>
            </a:r>
            <a:r>
              <a:rPr lang="nl-BE" dirty="0">
                <a:solidFill>
                  <a:schemeClr val="tx1"/>
                </a:solidFill>
                <a:latin typeface="Avenir Roman"/>
              </a:rPr>
              <a:t> are </a:t>
            </a:r>
            <a:r>
              <a:rPr lang="nl-BE" dirty="0" err="1">
                <a:solidFill>
                  <a:schemeClr val="tx1"/>
                </a:solidFill>
                <a:latin typeface="Avenir Roman"/>
              </a:rPr>
              <a:t>representative</a:t>
            </a:r>
            <a:r>
              <a:rPr lang="nl-BE" dirty="0">
                <a:solidFill>
                  <a:schemeClr val="tx1"/>
                </a:solidFill>
                <a:latin typeface="Avenir Roman"/>
              </a:rPr>
              <a:t> in a </a:t>
            </a:r>
            <a:r>
              <a:rPr lang="nl-BE" dirty="0" err="1">
                <a:solidFill>
                  <a:schemeClr val="tx1"/>
                </a:solidFill>
                <a:latin typeface="Avenir Roman"/>
              </a:rPr>
              <a:t>symbolic</a:t>
            </a:r>
            <a:r>
              <a:rPr lang="nl-BE" dirty="0">
                <a:solidFill>
                  <a:schemeClr val="tx1"/>
                </a:solidFill>
                <a:latin typeface="Avenir Roman"/>
              </a:rPr>
              <a:t> as well as a </a:t>
            </a:r>
            <a:r>
              <a:rPr lang="nl-BE" dirty="0" err="1">
                <a:solidFill>
                  <a:schemeClr val="tx1"/>
                </a:solidFill>
                <a:latin typeface="Avenir Roman"/>
              </a:rPr>
              <a:t>formal</a:t>
            </a:r>
            <a:r>
              <a:rPr lang="nl-BE" dirty="0">
                <a:solidFill>
                  <a:schemeClr val="tx1"/>
                </a:solidFill>
                <a:latin typeface="Avenir Roman"/>
              </a:rPr>
              <a:t> sense: in </a:t>
            </a:r>
            <a:r>
              <a:rPr lang="nl-BE" dirty="0" err="1">
                <a:solidFill>
                  <a:schemeClr val="tx1"/>
                </a:solidFill>
                <a:latin typeface="Avenir Roman"/>
              </a:rPr>
              <a:t>so</a:t>
            </a:r>
            <a:r>
              <a:rPr lang="nl-BE" dirty="0">
                <a:solidFill>
                  <a:schemeClr val="tx1"/>
                </a:solidFill>
                <a:latin typeface="Avenir Roman"/>
              </a:rPr>
              <a:t> far as </a:t>
            </a:r>
            <a:r>
              <a:rPr lang="nl-BE" dirty="0" err="1">
                <a:solidFill>
                  <a:schemeClr val="tx1"/>
                </a:solidFill>
                <a:latin typeface="Avenir Roman"/>
              </a:rPr>
              <a:t>they</a:t>
            </a:r>
            <a:r>
              <a:rPr lang="nl-BE" dirty="0">
                <a:solidFill>
                  <a:schemeClr val="tx1"/>
                </a:solidFill>
                <a:latin typeface="Avenir Roman"/>
              </a:rPr>
              <a:t> are the </a:t>
            </a:r>
            <a:r>
              <a:rPr lang="nl-BE" dirty="0" err="1">
                <a:solidFill>
                  <a:schemeClr val="tx1"/>
                </a:solidFill>
                <a:latin typeface="Avenir Roman"/>
              </a:rPr>
              <a:t>imagined</a:t>
            </a:r>
            <a:r>
              <a:rPr lang="nl-BE" dirty="0">
                <a:solidFill>
                  <a:schemeClr val="tx1"/>
                </a:solidFill>
                <a:latin typeface="Avenir Roman"/>
              </a:rPr>
              <a:t> community made manifest, </a:t>
            </a:r>
            <a:r>
              <a:rPr lang="nl-BE" dirty="0" err="1">
                <a:solidFill>
                  <a:schemeClr val="tx1"/>
                </a:solidFill>
                <a:latin typeface="Avenir Roman"/>
              </a:rPr>
              <a:t>their</a:t>
            </a:r>
            <a:r>
              <a:rPr lang="nl-BE" dirty="0">
                <a:solidFill>
                  <a:schemeClr val="tx1"/>
                </a:solidFill>
                <a:latin typeface="Avenir Roman"/>
              </a:rPr>
              <a:t> </a:t>
            </a:r>
            <a:r>
              <a:rPr lang="nl-BE" dirty="0" err="1">
                <a:solidFill>
                  <a:schemeClr val="tx1"/>
                </a:solidFill>
                <a:latin typeface="Avenir Roman"/>
              </a:rPr>
              <a:t>triumphs</a:t>
            </a:r>
            <a:r>
              <a:rPr lang="nl-BE" dirty="0">
                <a:solidFill>
                  <a:schemeClr val="tx1"/>
                </a:solidFill>
                <a:latin typeface="Avenir Roman"/>
              </a:rPr>
              <a:t> and </a:t>
            </a:r>
            <a:r>
              <a:rPr lang="nl-BE" dirty="0" err="1">
                <a:solidFill>
                  <a:schemeClr val="tx1"/>
                </a:solidFill>
                <a:latin typeface="Avenir Roman"/>
              </a:rPr>
              <a:t>failures</a:t>
            </a:r>
            <a:r>
              <a:rPr lang="nl-BE" dirty="0">
                <a:solidFill>
                  <a:schemeClr val="tx1"/>
                </a:solidFill>
                <a:latin typeface="Avenir Roman"/>
              </a:rPr>
              <a:t> </a:t>
            </a:r>
            <a:r>
              <a:rPr lang="nl-BE" dirty="0" err="1">
                <a:solidFill>
                  <a:schemeClr val="tx1"/>
                </a:solidFill>
                <a:latin typeface="Avenir Roman"/>
              </a:rPr>
              <a:t>tell</a:t>
            </a:r>
            <a:r>
              <a:rPr lang="nl-BE" dirty="0">
                <a:solidFill>
                  <a:schemeClr val="tx1"/>
                </a:solidFill>
                <a:latin typeface="Avenir Roman"/>
              </a:rPr>
              <a:t> </a:t>
            </a:r>
            <a:r>
              <a:rPr lang="nl-BE" dirty="0" err="1">
                <a:solidFill>
                  <a:schemeClr val="tx1"/>
                </a:solidFill>
                <a:latin typeface="Avenir Roman"/>
              </a:rPr>
              <a:t>us</a:t>
            </a:r>
            <a:r>
              <a:rPr lang="nl-BE" dirty="0">
                <a:solidFill>
                  <a:schemeClr val="tx1"/>
                </a:solidFill>
                <a:latin typeface="Avenir Roman"/>
              </a:rPr>
              <a:t> </a:t>
            </a:r>
            <a:r>
              <a:rPr lang="nl-BE" dirty="0" err="1">
                <a:solidFill>
                  <a:schemeClr val="tx1"/>
                </a:solidFill>
                <a:latin typeface="Avenir Roman"/>
              </a:rPr>
              <a:t>something</a:t>
            </a:r>
            <a:r>
              <a:rPr lang="nl-BE" dirty="0">
                <a:solidFill>
                  <a:schemeClr val="tx1"/>
                </a:solidFill>
                <a:latin typeface="Avenir Roman"/>
              </a:rPr>
              <a:t> </a:t>
            </a:r>
            <a:r>
              <a:rPr lang="nl-BE" dirty="0" err="1">
                <a:solidFill>
                  <a:schemeClr val="tx1"/>
                </a:solidFill>
                <a:latin typeface="Avenir Roman"/>
              </a:rPr>
              <a:t>about</a:t>
            </a:r>
            <a:r>
              <a:rPr lang="nl-BE" dirty="0">
                <a:solidFill>
                  <a:schemeClr val="tx1"/>
                </a:solidFill>
                <a:latin typeface="Avenir Roman"/>
              </a:rPr>
              <a:t> </a:t>
            </a:r>
            <a:r>
              <a:rPr lang="nl-BE" dirty="0" err="1">
                <a:solidFill>
                  <a:schemeClr val="tx1"/>
                </a:solidFill>
                <a:latin typeface="Avenir Roman"/>
              </a:rPr>
              <a:t>ourselves</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sz="1800" dirty="0">
              <a:latin typeface="Avenir Roman"/>
            </a:endParaRPr>
          </a:p>
        </p:txBody>
      </p:sp>
    </p:spTree>
    <p:extLst>
      <p:ext uri="{BB962C8B-B14F-4D97-AF65-F5344CB8AC3E}">
        <p14:creationId xmlns:p14="http://schemas.microsoft.com/office/powerpoint/2010/main" val="608851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7</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How does sport impact society?</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76645" y="1648011"/>
            <a:ext cx="8863446"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solidFill>
                  <a:schemeClr val="tx1"/>
                </a:solidFill>
                <a:latin typeface="Avenir Roman"/>
              </a:rPr>
              <a:t>Sport </a:t>
            </a:r>
            <a:r>
              <a:rPr lang="nl-BE" dirty="0" err="1">
                <a:solidFill>
                  <a:schemeClr val="tx1"/>
                </a:solidFill>
                <a:latin typeface="Avenir Roman"/>
              </a:rPr>
              <a:t>also</a:t>
            </a:r>
            <a:r>
              <a:rPr lang="nl-BE" dirty="0">
                <a:solidFill>
                  <a:schemeClr val="tx1"/>
                </a:solidFill>
                <a:latin typeface="Avenir Roman"/>
              </a:rPr>
              <a:t> </a:t>
            </a:r>
            <a:r>
              <a:rPr lang="nl-BE" b="1" dirty="0" err="1">
                <a:solidFill>
                  <a:schemeClr val="tx1"/>
                </a:solidFill>
                <a:latin typeface="Avenir Roman"/>
              </a:rPr>
              <a:t>affects</a:t>
            </a:r>
            <a:r>
              <a:rPr lang="nl-BE" b="1" dirty="0">
                <a:solidFill>
                  <a:schemeClr val="tx1"/>
                </a:solidFill>
                <a:latin typeface="Avenir Roman"/>
              </a:rPr>
              <a:t> the way </a:t>
            </a:r>
            <a:r>
              <a:rPr lang="nl-BE" b="1" dirty="0" err="1">
                <a:solidFill>
                  <a:schemeClr val="tx1"/>
                </a:solidFill>
                <a:latin typeface="Avenir Roman"/>
              </a:rPr>
              <a:t>that</a:t>
            </a:r>
            <a:r>
              <a:rPr lang="nl-BE" b="1" dirty="0">
                <a:solidFill>
                  <a:schemeClr val="tx1"/>
                </a:solidFill>
                <a:latin typeface="Avenir Roman"/>
              </a:rPr>
              <a:t> we </a:t>
            </a:r>
            <a:r>
              <a:rPr lang="nl-BE" b="1" dirty="0" err="1">
                <a:solidFill>
                  <a:schemeClr val="tx1"/>
                </a:solidFill>
                <a:latin typeface="Avenir Roman"/>
              </a:rPr>
              <a:t>represent</a:t>
            </a:r>
            <a:r>
              <a:rPr lang="nl-BE" b="1" dirty="0">
                <a:solidFill>
                  <a:schemeClr val="tx1"/>
                </a:solidFill>
                <a:latin typeface="Avenir Roman"/>
              </a:rPr>
              <a:t> </a:t>
            </a:r>
            <a:r>
              <a:rPr lang="nl-BE" b="1" dirty="0" err="1">
                <a:solidFill>
                  <a:schemeClr val="tx1"/>
                </a:solidFill>
                <a:latin typeface="Avenir Roman"/>
              </a:rPr>
              <a:t>other</a:t>
            </a:r>
            <a:r>
              <a:rPr lang="nl-BE" b="1" dirty="0">
                <a:solidFill>
                  <a:schemeClr val="tx1"/>
                </a:solidFill>
                <a:latin typeface="Avenir Roman"/>
              </a:rPr>
              <a:t> </a:t>
            </a:r>
            <a:r>
              <a:rPr lang="nl-BE" b="1" dirty="0" err="1">
                <a:solidFill>
                  <a:schemeClr val="tx1"/>
                </a:solidFill>
                <a:latin typeface="Avenir Roman"/>
              </a:rPr>
              <a:t>key</a:t>
            </a:r>
            <a:r>
              <a:rPr lang="nl-BE" b="1" dirty="0">
                <a:solidFill>
                  <a:schemeClr val="tx1"/>
                </a:solidFill>
                <a:latin typeface="Avenir Roman"/>
              </a:rPr>
              <a:t> </a:t>
            </a:r>
            <a:r>
              <a:rPr lang="nl-BE" b="1" dirty="0" err="1">
                <a:solidFill>
                  <a:schemeClr val="tx1"/>
                </a:solidFill>
                <a:latin typeface="Avenir Roman"/>
              </a:rPr>
              <a:t>social</a:t>
            </a:r>
            <a:r>
              <a:rPr lang="nl-BE" b="1" dirty="0">
                <a:solidFill>
                  <a:schemeClr val="tx1"/>
                </a:solidFill>
                <a:latin typeface="Avenir Roman"/>
              </a:rPr>
              <a:t> </a:t>
            </a:r>
            <a:r>
              <a:rPr lang="nl-BE" b="1" dirty="0" err="1">
                <a:solidFill>
                  <a:schemeClr val="tx1"/>
                </a:solidFill>
                <a:latin typeface="Avenir Roman"/>
              </a:rPr>
              <a:t>categories</a:t>
            </a:r>
            <a:r>
              <a:rPr lang="nl-BE" b="1" dirty="0">
                <a:solidFill>
                  <a:schemeClr val="tx1"/>
                </a:solidFill>
                <a:latin typeface="Avenir Roman"/>
              </a:rPr>
              <a:t> </a:t>
            </a:r>
            <a:r>
              <a:rPr lang="nl-BE" dirty="0" err="1">
                <a:solidFill>
                  <a:schemeClr val="tx1"/>
                </a:solidFill>
                <a:latin typeface="Avenir Roman"/>
              </a:rPr>
              <a:t>through</a:t>
            </a:r>
            <a:r>
              <a:rPr lang="nl-BE" dirty="0">
                <a:solidFill>
                  <a:schemeClr val="tx1"/>
                </a:solidFill>
                <a:latin typeface="Avenir Roman"/>
              </a:rPr>
              <a:t> </a:t>
            </a:r>
            <a:r>
              <a:rPr lang="nl-BE" dirty="0" err="1">
                <a:solidFill>
                  <a:schemeClr val="tx1"/>
                </a:solidFill>
                <a:latin typeface="Avenir Roman"/>
              </a:rPr>
              <a:t>which</a:t>
            </a:r>
            <a:r>
              <a:rPr lang="nl-BE" dirty="0">
                <a:solidFill>
                  <a:schemeClr val="tx1"/>
                </a:solidFill>
                <a:latin typeface="Avenir Roman"/>
              </a:rPr>
              <a:t> the </a:t>
            </a:r>
            <a:r>
              <a:rPr lang="nl-BE" dirty="0" err="1">
                <a:solidFill>
                  <a:schemeClr val="tx1"/>
                </a:solidFill>
                <a:latin typeface="Avenir Roman"/>
              </a:rPr>
              <a:t>social</a:t>
            </a:r>
            <a:r>
              <a:rPr lang="nl-BE" dirty="0">
                <a:solidFill>
                  <a:schemeClr val="tx1"/>
                </a:solidFill>
                <a:latin typeface="Avenir Roman"/>
              </a:rPr>
              <a:t> </a:t>
            </a:r>
            <a:r>
              <a:rPr lang="nl-BE" dirty="0" err="1">
                <a:solidFill>
                  <a:schemeClr val="tx1"/>
                </a:solidFill>
                <a:latin typeface="Avenir Roman"/>
              </a:rPr>
              <a:t>world</a:t>
            </a:r>
            <a:r>
              <a:rPr lang="nl-BE" dirty="0">
                <a:solidFill>
                  <a:schemeClr val="tx1"/>
                </a:solidFill>
                <a:latin typeface="Avenir Roman"/>
              </a:rPr>
              <a:t> is </a:t>
            </a:r>
            <a:r>
              <a:rPr lang="nl-BE" dirty="0" err="1">
                <a:solidFill>
                  <a:schemeClr val="tx1"/>
                </a:solidFill>
                <a:latin typeface="Avenir Roman"/>
              </a:rPr>
              <a:t>organised</a:t>
            </a:r>
            <a:r>
              <a:rPr lang="nl-BE" dirty="0">
                <a:solidFill>
                  <a:schemeClr val="tx1"/>
                </a:solidFill>
                <a:latin typeface="Avenir Roman"/>
              </a:rPr>
              <a:t>, </a:t>
            </a:r>
            <a:r>
              <a:rPr lang="nl-BE" dirty="0" err="1">
                <a:solidFill>
                  <a:schemeClr val="tx1"/>
                </a:solidFill>
                <a:latin typeface="Avenir Roman"/>
              </a:rPr>
              <a:t>notably</a:t>
            </a:r>
            <a:r>
              <a:rPr lang="nl-BE" dirty="0">
                <a:solidFill>
                  <a:schemeClr val="tx1"/>
                </a:solidFill>
                <a:latin typeface="Avenir Roman"/>
              </a:rPr>
              <a:t> ‘race’ and ‘gender’.</a:t>
            </a:r>
          </a:p>
          <a:p>
            <a:pPr indent="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Muhammed</a:t>
            </a:r>
            <a:r>
              <a:rPr lang="nl-BE" dirty="0">
                <a:solidFill>
                  <a:schemeClr val="tx1"/>
                </a:solidFill>
                <a:latin typeface="Avenir Roman"/>
              </a:rPr>
              <a:t> Ali.</a:t>
            </a:r>
          </a:p>
          <a:p>
            <a:pPr marL="342900" indent="-342900" fontAlgn="auto">
              <a:lnSpc>
                <a:spcPct val="90000"/>
              </a:lnSpc>
              <a:spcAft>
                <a:spcPts val="0"/>
              </a:spcAft>
              <a:buFont typeface="Arial" pitchFamily="34" charset="0"/>
              <a:buChar char="•"/>
            </a:pPr>
            <a:r>
              <a:rPr lang="nl-BE" dirty="0">
                <a:solidFill>
                  <a:schemeClr val="tx1"/>
                </a:solidFill>
                <a:latin typeface="Avenir Roman"/>
              </a:rPr>
              <a:t>Sport </a:t>
            </a:r>
            <a:r>
              <a:rPr lang="nl-BE" b="1" dirty="0" err="1">
                <a:solidFill>
                  <a:schemeClr val="tx1"/>
                </a:solidFill>
                <a:latin typeface="Avenir Roman"/>
              </a:rPr>
              <a:t>can</a:t>
            </a:r>
            <a:r>
              <a:rPr lang="nl-BE" b="1" dirty="0">
                <a:solidFill>
                  <a:schemeClr val="tx1"/>
                </a:solidFill>
                <a:latin typeface="Avenir Roman"/>
              </a:rPr>
              <a:t> </a:t>
            </a:r>
            <a:r>
              <a:rPr lang="nl-BE" b="1" dirty="0" err="1">
                <a:solidFill>
                  <a:schemeClr val="tx1"/>
                </a:solidFill>
                <a:latin typeface="Avenir Roman"/>
              </a:rPr>
              <a:t>provide</a:t>
            </a:r>
            <a:r>
              <a:rPr lang="nl-BE" b="1" dirty="0">
                <a:solidFill>
                  <a:schemeClr val="tx1"/>
                </a:solidFill>
                <a:latin typeface="Avenir Roman"/>
              </a:rPr>
              <a:t> members </a:t>
            </a:r>
            <a:r>
              <a:rPr lang="nl-BE" dirty="0" err="1">
                <a:solidFill>
                  <a:schemeClr val="tx1"/>
                </a:solidFill>
                <a:latin typeface="Avenir Roman"/>
              </a:rPr>
              <a:t>who</a:t>
            </a:r>
            <a:r>
              <a:rPr lang="nl-BE" dirty="0">
                <a:solidFill>
                  <a:schemeClr val="tx1"/>
                </a:solidFill>
                <a:latin typeface="Avenir Roman"/>
              </a:rPr>
              <a:t> are </a:t>
            </a:r>
            <a:r>
              <a:rPr lang="nl-BE" dirty="0" err="1">
                <a:solidFill>
                  <a:schemeClr val="tx1"/>
                </a:solidFill>
                <a:latin typeface="Avenir Roman"/>
              </a:rPr>
              <a:t>prepared</a:t>
            </a:r>
            <a:r>
              <a:rPr lang="nl-BE" dirty="0">
                <a:solidFill>
                  <a:schemeClr val="tx1"/>
                </a:solidFill>
                <a:latin typeface="Avenir Roman"/>
              </a:rPr>
              <a:t> to </a:t>
            </a:r>
            <a:r>
              <a:rPr lang="nl-BE" dirty="0" err="1">
                <a:solidFill>
                  <a:schemeClr val="tx1"/>
                </a:solidFill>
                <a:latin typeface="Avenir Roman"/>
              </a:rPr>
              <a:t>work</a:t>
            </a:r>
            <a:r>
              <a:rPr lang="nl-BE" dirty="0">
                <a:solidFill>
                  <a:schemeClr val="tx1"/>
                </a:solidFill>
                <a:latin typeface="Avenir Roman"/>
              </a:rPr>
              <a:t>, and even </a:t>
            </a:r>
            <a:r>
              <a:rPr lang="nl-BE" dirty="0" err="1">
                <a:solidFill>
                  <a:schemeClr val="tx1"/>
                </a:solidFill>
                <a:latin typeface="Avenir Roman"/>
              </a:rPr>
              <a:t>fight</a:t>
            </a:r>
            <a:r>
              <a:rPr lang="nl-BE" dirty="0">
                <a:solidFill>
                  <a:schemeClr val="tx1"/>
                </a:solidFill>
                <a:latin typeface="Avenir Roman"/>
              </a:rPr>
              <a:t>, </a:t>
            </a:r>
            <a:r>
              <a:rPr lang="nl-BE" dirty="0" err="1">
                <a:solidFill>
                  <a:schemeClr val="tx1"/>
                </a:solidFill>
                <a:latin typeface="Avenir Roman"/>
              </a:rPr>
              <a:t>for</a:t>
            </a:r>
            <a:r>
              <a:rPr lang="nl-BE" dirty="0">
                <a:solidFill>
                  <a:schemeClr val="tx1"/>
                </a:solidFill>
                <a:latin typeface="Avenir Roman"/>
              </a:rPr>
              <a:t> the </a:t>
            </a:r>
            <a:r>
              <a:rPr lang="nl-BE" dirty="0" err="1">
                <a:solidFill>
                  <a:schemeClr val="tx1"/>
                </a:solidFill>
                <a:latin typeface="Avenir Roman"/>
              </a:rPr>
              <a:t>group</a:t>
            </a:r>
            <a:r>
              <a:rPr lang="nl-BE" dirty="0">
                <a:solidFill>
                  <a:schemeClr val="tx1"/>
                </a:solidFill>
                <a:latin typeface="Avenir Roman"/>
              </a:rPr>
              <a:t>, </a:t>
            </a:r>
            <a:r>
              <a:rPr lang="nl-BE" b="1" dirty="0" err="1">
                <a:solidFill>
                  <a:schemeClr val="tx1"/>
                </a:solidFill>
                <a:latin typeface="Avenir Roman"/>
              </a:rPr>
              <a:t>with</a:t>
            </a:r>
            <a:r>
              <a:rPr lang="nl-BE" b="1" dirty="0">
                <a:solidFill>
                  <a:schemeClr val="tx1"/>
                </a:solidFill>
                <a:latin typeface="Avenir Roman"/>
              </a:rPr>
              <a:t> access to </a:t>
            </a:r>
            <a:r>
              <a:rPr lang="nl-BE" b="1" dirty="0" err="1">
                <a:solidFill>
                  <a:schemeClr val="tx1"/>
                </a:solidFill>
                <a:latin typeface="Avenir Roman"/>
              </a:rPr>
              <a:t>social</a:t>
            </a:r>
            <a:r>
              <a:rPr lang="nl-BE" b="1" dirty="0">
                <a:solidFill>
                  <a:schemeClr val="tx1"/>
                </a:solidFill>
                <a:latin typeface="Avenir Roman"/>
              </a:rPr>
              <a:t> </a:t>
            </a:r>
            <a:r>
              <a:rPr lang="nl-BE" b="1" dirty="0" err="1">
                <a:solidFill>
                  <a:schemeClr val="tx1"/>
                </a:solidFill>
                <a:latin typeface="Avenir Roman"/>
              </a:rPr>
              <a:t>structures</a:t>
            </a:r>
            <a:r>
              <a:rPr lang="nl-BE" b="1" dirty="0">
                <a:solidFill>
                  <a:schemeClr val="tx1"/>
                </a:solidFill>
                <a:latin typeface="Avenir Roman"/>
              </a:rPr>
              <a:t> </a:t>
            </a:r>
            <a:r>
              <a:rPr lang="nl-BE" b="1" dirty="0" err="1">
                <a:solidFill>
                  <a:schemeClr val="tx1"/>
                </a:solidFill>
                <a:latin typeface="Avenir Roman"/>
              </a:rPr>
              <a:t>which</a:t>
            </a:r>
            <a:r>
              <a:rPr lang="nl-BE" b="1" dirty="0">
                <a:solidFill>
                  <a:schemeClr val="tx1"/>
                </a:solidFill>
                <a:latin typeface="Avenir Roman"/>
              </a:rPr>
              <a:t> </a:t>
            </a:r>
            <a:r>
              <a:rPr lang="nl-BE" b="1" dirty="0" err="1">
                <a:solidFill>
                  <a:schemeClr val="tx1"/>
                </a:solidFill>
                <a:latin typeface="Avenir Roman"/>
              </a:rPr>
              <a:t>scaffold</a:t>
            </a:r>
            <a:r>
              <a:rPr lang="nl-BE" b="1" dirty="0">
                <a:solidFill>
                  <a:schemeClr val="tx1"/>
                </a:solidFill>
                <a:latin typeface="Avenir Roman"/>
              </a:rPr>
              <a:t> the </a:t>
            </a:r>
            <a:r>
              <a:rPr lang="nl-BE" b="1" dirty="0" err="1">
                <a:solidFill>
                  <a:schemeClr val="tx1"/>
                </a:solidFill>
                <a:latin typeface="Avenir Roman"/>
              </a:rPr>
              <a:t>ongoing</a:t>
            </a:r>
            <a:r>
              <a:rPr lang="nl-BE" b="1" dirty="0">
                <a:solidFill>
                  <a:schemeClr val="tx1"/>
                </a:solidFill>
                <a:latin typeface="Avenir Roman"/>
              </a:rPr>
              <a:t> </a:t>
            </a:r>
            <a:r>
              <a:rPr lang="nl-BE" b="1" dirty="0" err="1">
                <a:solidFill>
                  <a:schemeClr val="tx1"/>
                </a:solidFill>
                <a:latin typeface="Avenir Roman"/>
              </a:rPr>
              <a:t>existence</a:t>
            </a:r>
            <a:r>
              <a:rPr lang="nl-BE" b="1" dirty="0">
                <a:solidFill>
                  <a:schemeClr val="tx1"/>
                </a:solidFill>
                <a:latin typeface="Avenir Roman"/>
              </a:rPr>
              <a:t> of the </a:t>
            </a:r>
            <a:r>
              <a:rPr lang="nl-BE" b="1" dirty="0" err="1">
                <a:solidFill>
                  <a:schemeClr val="tx1"/>
                </a:solidFill>
                <a:latin typeface="Avenir Roman"/>
              </a:rPr>
              <a:t>group</a:t>
            </a:r>
            <a:r>
              <a:rPr lang="nl-BE" dirty="0">
                <a:solidFill>
                  <a:schemeClr val="tx1"/>
                </a:solidFill>
                <a:latin typeface="Avenir Roman"/>
              </a:rPr>
              <a:t>.</a:t>
            </a:r>
          </a:p>
          <a:p>
            <a:pPr indent="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football</a:t>
            </a:r>
            <a:r>
              <a:rPr lang="nl-BE" dirty="0">
                <a:solidFill>
                  <a:schemeClr val="tx1"/>
                </a:solidFill>
                <a:latin typeface="Avenir Roman"/>
              </a:rPr>
              <a:t> </a:t>
            </a:r>
            <a:r>
              <a:rPr lang="nl-BE" dirty="0" err="1">
                <a:solidFill>
                  <a:schemeClr val="tx1"/>
                </a:solidFill>
                <a:latin typeface="Avenir Roman"/>
              </a:rPr>
              <a:t>formented</a:t>
            </a:r>
            <a:r>
              <a:rPr lang="nl-BE" dirty="0">
                <a:solidFill>
                  <a:schemeClr val="tx1"/>
                </a:solidFill>
                <a:latin typeface="Avenir Roman"/>
              </a:rPr>
              <a:t> the ‘Homeland War’ of 1991 in Yugoslavia.</a:t>
            </a:r>
          </a:p>
          <a:p>
            <a:pPr marL="342900" indent="-342900" fontAlgn="auto">
              <a:lnSpc>
                <a:spcPct val="90000"/>
              </a:lnSpc>
              <a:spcAft>
                <a:spcPts val="0"/>
              </a:spcAft>
              <a:buFont typeface="Arial" panose="020B0604020202020204" pitchFamily="34" charset="0"/>
              <a:buChar char="•"/>
            </a:pPr>
            <a:r>
              <a:rPr lang="nl-BE" dirty="0">
                <a:solidFill>
                  <a:schemeClr val="tx1"/>
                </a:solidFill>
                <a:latin typeface="Avenir Roman"/>
              </a:rPr>
              <a:t>Sport </a:t>
            </a:r>
            <a:r>
              <a:rPr lang="nl-BE" b="1" dirty="0" err="1">
                <a:solidFill>
                  <a:schemeClr val="tx1"/>
                </a:solidFill>
                <a:latin typeface="Avenir Roman"/>
              </a:rPr>
              <a:t>can</a:t>
            </a:r>
            <a:r>
              <a:rPr lang="nl-BE" b="1" dirty="0">
                <a:solidFill>
                  <a:schemeClr val="tx1"/>
                </a:solidFill>
                <a:latin typeface="Avenir Roman"/>
              </a:rPr>
              <a:t> </a:t>
            </a:r>
            <a:r>
              <a:rPr lang="nl-BE" b="1" dirty="0" err="1">
                <a:solidFill>
                  <a:schemeClr val="tx1"/>
                </a:solidFill>
                <a:latin typeface="Avenir Roman"/>
              </a:rPr>
              <a:t>provide</a:t>
            </a:r>
            <a:r>
              <a:rPr lang="nl-BE" b="1" dirty="0">
                <a:solidFill>
                  <a:schemeClr val="tx1"/>
                </a:solidFill>
                <a:latin typeface="Avenir Roman"/>
              </a:rPr>
              <a:t> a </a:t>
            </a:r>
            <a:r>
              <a:rPr lang="nl-BE" b="1" dirty="0" err="1">
                <a:solidFill>
                  <a:schemeClr val="tx1"/>
                </a:solidFill>
                <a:latin typeface="Avenir Roman"/>
              </a:rPr>
              <a:t>distraction</a:t>
            </a:r>
            <a:r>
              <a:rPr lang="nl-BE" dirty="0">
                <a:solidFill>
                  <a:schemeClr val="tx1"/>
                </a:solidFill>
                <a:latin typeface="Avenir Roman"/>
              </a:rPr>
              <a:t>, </a:t>
            </a:r>
            <a:r>
              <a:rPr lang="nl-BE" dirty="0" err="1">
                <a:solidFill>
                  <a:schemeClr val="tx1"/>
                </a:solidFill>
                <a:latin typeface="Avenir Roman"/>
              </a:rPr>
              <a:t>demobilising</a:t>
            </a:r>
            <a:r>
              <a:rPr lang="nl-BE" dirty="0">
                <a:solidFill>
                  <a:schemeClr val="tx1"/>
                </a:solidFill>
                <a:latin typeface="Avenir Roman"/>
              </a:rPr>
              <a:t> </a:t>
            </a:r>
            <a:r>
              <a:rPr lang="nl-BE" dirty="0" err="1">
                <a:solidFill>
                  <a:schemeClr val="tx1"/>
                </a:solidFill>
                <a:latin typeface="Avenir Roman"/>
              </a:rPr>
              <a:t>particular</a:t>
            </a:r>
            <a:r>
              <a:rPr lang="nl-BE" dirty="0">
                <a:solidFill>
                  <a:schemeClr val="tx1"/>
                </a:solidFill>
                <a:latin typeface="Avenir Roman"/>
              </a:rPr>
              <a:t> </a:t>
            </a:r>
            <a:r>
              <a:rPr lang="nl-BE" dirty="0" err="1">
                <a:solidFill>
                  <a:schemeClr val="tx1"/>
                </a:solidFill>
                <a:latin typeface="Avenir Roman"/>
              </a:rPr>
              <a:t>groups</a:t>
            </a:r>
            <a:r>
              <a:rPr lang="nl-BE" dirty="0">
                <a:solidFill>
                  <a:schemeClr val="tx1"/>
                </a:solidFill>
                <a:latin typeface="Avenir Roman"/>
              </a:rPr>
              <a:t> as well as </a:t>
            </a:r>
            <a:r>
              <a:rPr lang="nl-BE" dirty="0" err="1">
                <a:solidFill>
                  <a:schemeClr val="tx1"/>
                </a:solidFill>
                <a:latin typeface="Avenir Roman"/>
              </a:rPr>
              <a:t>mobilising</a:t>
            </a:r>
            <a:r>
              <a:rPr lang="nl-BE" dirty="0">
                <a:solidFill>
                  <a:schemeClr val="tx1"/>
                </a:solidFill>
                <a:latin typeface="Avenir Roman"/>
              </a:rPr>
              <a:t> </a:t>
            </a:r>
            <a:r>
              <a:rPr lang="nl-BE" dirty="0" err="1">
                <a:solidFill>
                  <a:schemeClr val="tx1"/>
                </a:solidFill>
                <a:latin typeface="Avenir Roman"/>
              </a:rPr>
              <a:t>others</a:t>
            </a:r>
            <a:r>
              <a:rPr lang="nl-BE" dirty="0">
                <a:solidFill>
                  <a:schemeClr val="tx1"/>
                </a:solidFill>
                <a:latin typeface="Avenir Roman"/>
              </a:rPr>
              <a:t>.</a:t>
            </a:r>
          </a:p>
          <a:p>
            <a:pPr indent="363538" fontAlgn="auto">
              <a:lnSpc>
                <a:spcPct val="90000"/>
              </a:lnSpc>
              <a:spcAft>
                <a:spcPts val="0"/>
              </a:spcAft>
            </a:pPr>
            <a:r>
              <a:rPr lang="nl-BE" dirty="0" err="1">
                <a:solidFill>
                  <a:schemeClr val="tx1"/>
                </a:solidFill>
                <a:latin typeface="Avenir Roman"/>
              </a:rPr>
              <a:t>Example</a:t>
            </a:r>
            <a:r>
              <a:rPr lang="nl-BE" dirty="0">
                <a:solidFill>
                  <a:schemeClr val="tx1"/>
                </a:solidFill>
                <a:latin typeface="Avenir Roman"/>
              </a:rPr>
              <a:t>: </a:t>
            </a:r>
            <a:r>
              <a:rPr lang="nl-BE" dirty="0" err="1">
                <a:solidFill>
                  <a:schemeClr val="tx1"/>
                </a:solidFill>
                <a:latin typeface="Avenir Roman"/>
              </a:rPr>
              <a:t>general</a:t>
            </a:r>
            <a:r>
              <a:rPr lang="nl-BE" dirty="0">
                <a:solidFill>
                  <a:schemeClr val="tx1"/>
                </a:solidFill>
                <a:latin typeface="Avenir Roman"/>
              </a:rPr>
              <a:t> strike in Italy </a:t>
            </a:r>
            <a:r>
              <a:rPr lang="nl-BE" dirty="0" err="1">
                <a:solidFill>
                  <a:schemeClr val="tx1"/>
                </a:solidFill>
                <a:latin typeface="Avenir Roman"/>
              </a:rPr>
              <a:t>broken</a:t>
            </a:r>
            <a:r>
              <a:rPr lang="nl-BE" dirty="0">
                <a:solidFill>
                  <a:schemeClr val="tx1"/>
                </a:solidFill>
                <a:latin typeface="Avenir Roman"/>
              </a:rPr>
              <a:t> </a:t>
            </a:r>
            <a:r>
              <a:rPr lang="nl-BE" dirty="0" err="1">
                <a:solidFill>
                  <a:schemeClr val="tx1"/>
                </a:solidFill>
                <a:latin typeface="Avenir Roman"/>
              </a:rPr>
              <a:t>by</a:t>
            </a:r>
            <a:r>
              <a:rPr lang="nl-BE" dirty="0">
                <a:solidFill>
                  <a:schemeClr val="tx1"/>
                </a:solidFill>
                <a:latin typeface="Avenir Roman"/>
              </a:rPr>
              <a:t> </a:t>
            </a:r>
            <a:r>
              <a:rPr lang="nl-BE" dirty="0" err="1">
                <a:solidFill>
                  <a:schemeClr val="tx1"/>
                </a:solidFill>
                <a:latin typeface="Avenir Roman"/>
              </a:rPr>
              <a:t>exploit</a:t>
            </a:r>
            <a:r>
              <a:rPr lang="nl-BE" dirty="0">
                <a:solidFill>
                  <a:schemeClr val="tx1"/>
                </a:solidFill>
                <a:latin typeface="Avenir Roman"/>
              </a:rPr>
              <a:t> of Gino </a:t>
            </a:r>
            <a:r>
              <a:rPr lang="nl-BE" dirty="0" err="1">
                <a:solidFill>
                  <a:schemeClr val="tx1"/>
                </a:solidFill>
                <a:latin typeface="Avenir Roman"/>
              </a:rPr>
              <a:t>Bartali</a:t>
            </a:r>
            <a:r>
              <a:rPr lang="nl-BE" dirty="0">
                <a:solidFill>
                  <a:schemeClr val="tx1"/>
                </a:solidFill>
                <a:latin typeface="Avenir Roman"/>
              </a:rPr>
              <a:t> in tour of 1948.</a:t>
            </a:r>
          </a:p>
          <a:p>
            <a:pPr indent="363538" fontAlgn="auto">
              <a:lnSpc>
                <a:spcPct val="90000"/>
              </a:lnSpc>
              <a:spcAft>
                <a:spcPts val="0"/>
              </a:spcAft>
            </a:pPr>
            <a:endParaRPr lang="nl-BE" dirty="0">
              <a:latin typeface="Avenir Roman"/>
            </a:endParaRPr>
          </a:p>
        </p:txBody>
      </p:sp>
    </p:spTree>
    <p:extLst>
      <p:ext uri="{BB962C8B-B14F-4D97-AF65-F5344CB8AC3E}">
        <p14:creationId xmlns:p14="http://schemas.microsoft.com/office/powerpoint/2010/main" val="2096854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4EED08E-7D8F-4184-8F85-01285A943438}"/>
              </a:ext>
            </a:extLst>
          </p:cNvPr>
          <p:cNvSpPr>
            <a:spLocks noGrp="1"/>
          </p:cNvSpPr>
          <p:nvPr>
            <p:ph type="sldNum" sz="quarter" idx="4"/>
          </p:nvPr>
        </p:nvSpPr>
        <p:spPr/>
        <p:txBody>
          <a:bodyPr/>
          <a:lstStyle/>
          <a:p>
            <a:fld id="{BDED0440-CF85-4CB9-8D89-87E5AE29F424}" type="slidenum">
              <a:rPr lang="en-GB" smtClean="0"/>
              <a:pPr/>
              <a:t>8</a:t>
            </a:fld>
            <a:endParaRPr lang="en-GB" dirty="0"/>
          </a:p>
        </p:txBody>
      </p:sp>
      <p:pic>
        <p:nvPicPr>
          <p:cNvPr id="6" name="Picture 5">
            <a:extLst>
              <a:ext uri="{FF2B5EF4-FFF2-40B4-BE49-F238E27FC236}">
                <a16:creationId xmlns:a16="http://schemas.microsoft.com/office/drawing/2014/main" id="{584B4526-A984-46DC-AD03-DAEF716785FB}"/>
              </a:ext>
            </a:extLst>
          </p:cNvPr>
          <p:cNvPicPr>
            <a:picLocks noChangeAspect="1"/>
          </p:cNvPicPr>
          <p:nvPr/>
        </p:nvPicPr>
        <p:blipFill>
          <a:blip r:embed="rId3"/>
          <a:stretch>
            <a:fillRect/>
          </a:stretch>
        </p:blipFill>
        <p:spPr>
          <a:xfrm>
            <a:off x="2238471" y="359325"/>
            <a:ext cx="4699393" cy="3061948"/>
          </a:xfrm>
          <a:prstGeom prst="rect">
            <a:avLst/>
          </a:prstGeom>
          <a:effectLst>
            <a:softEdge rad="139700"/>
          </a:effectLst>
        </p:spPr>
      </p:pic>
      <p:sp>
        <p:nvSpPr>
          <p:cNvPr id="7" name="TextBox 6">
            <a:extLst>
              <a:ext uri="{FF2B5EF4-FFF2-40B4-BE49-F238E27FC236}">
                <a16:creationId xmlns:a16="http://schemas.microsoft.com/office/drawing/2014/main" id="{A93352BE-341D-4778-AED5-5102EA9619EF}"/>
              </a:ext>
            </a:extLst>
          </p:cNvPr>
          <p:cNvSpPr txBox="1"/>
          <p:nvPr/>
        </p:nvSpPr>
        <p:spPr>
          <a:xfrm>
            <a:off x="1913858" y="3531641"/>
            <a:ext cx="5304560" cy="1169551"/>
          </a:xfrm>
          <a:prstGeom prst="rect">
            <a:avLst/>
          </a:prstGeom>
          <a:noFill/>
        </p:spPr>
        <p:txBody>
          <a:bodyPr wrap="square" rtlCol="0">
            <a:spAutoFit/>
          </a:bodyPr>
          <a:lstStyle/>
          <a:p>
            <a:pPr algn="ctr"/>
            <a:r>
              <a:rPr lang="nl-BE" sz="1400" dirty="0"/>
              <a:t>In 1948, the </a:t>
            </a:r>
            <a:r>
              <a:rPr lang="nl-BE" sz="1400" dirty="0" err="1"/>
              <a:t>Italian</a:t>
            </a:r>
            <a:r>
              <a:rPr lang="nl-BE" sz="1400" dirty="0"/>
              <a:t> President, </a:t>
            </a:r>
            <a:r>
              <a:rPr lang="nl-BE" sz="1400" dirty="0" err="1"/>
              <a:t>Alcide</a:t>
            </a:r>
            <a:r>
              <a:rPr lang="nl-BE" sz="1400" dirty="0"/>
              <a:t> de </a:t>
            </a:r>
            <a:r>
              <a:rPr lang="nl-BE" sz="1400" dirty="0" err="1"/>
              <a:t>Gasperi</a:t>
            </a:r>
            <a:r>
              <a:rPr lang="nl-BE" sz="1400" dirty="0"/>
              <a:t>, </a:t>
            </a:r>
            <a:r>
              <a:rPr lang="nl-BE" sz="1400" dirty="0" err="1"/>
              <a:t>phoned</a:t>
            </a:r>
            <a:r>
              <a:rPr lang="nl-BE" sz="1400" dirty="0"/>
              <a:t> Gino </a:t>
            </a:r>
            <a:r>
              <a:rPr lang="nl-BE" sz="1400" dirty="0" err="1"/>
              <a:t>Bartali</a:t>
            </a:r>
            <a:r>
              <a:rPr lang="nl-BE" sz="1400" dirty="0"/>
              <a:t> and </a:t>
            </a:r>
            <a:r>
              <a:rPr lang="nl-BE" sz="1400" dirty="0" err="1"/>
              <a:t>implored</a:t>
            </a:r>
            <a:r>
              <a:rPr lang="nl-BE" sz="1400" dirty="0"/>
              <a:t> </a:t>
            </a:r>
            <a:r>
              <a:rPr lang="nl-BE" sz="1400" dirty="0" err="1"/>
              <a:t>him</a:t>
            </a:r>
            <a:r>
              <a:rPr lang="nl-BE" sz="1400" dirty="0"/>
              <a:t> to do </a:t>
            </a:r>
            <a:r>
              <a:rPr lang="nl-BE" sz="1400" dirty="0" err="1"/>
              <a:t>what</a:t>
            </a:r>
            <a:r>
              <a:rPr lang="nl-BE" sz="1400" dirty="0"/>
              <a:t> he </a:t>
            </a:r>
            <a:r>
              <a:rPr lang="nl-BE" sz="1400" dirty="0" err="1"/>
              <a:t>could</a:t>
            </a:r>
            <a:r>
              <a:rPr lang="nl-BE" sz="1400" dirty="0"/>
              <a:t> to win stages in the Tour de France to counter the </a:t>
            </a:r>
            <a:r>
              <a:rPr lang="nl-BE" sz="1400" dirty="0" err="1"/>
              <a:t>fears</a:t>
            </a:r>
            <a:r>
              <a:rPr lang="nl-BE" sz="1400" dirty="0"/>
              <a:t> of </a:t>
            </a:r>
            <a:r>
              <a:rPr lang="nl-BE" sz="1400" dirty="0" err="1"/>
              <a:t>an</a:t>
            </a:r>
            <a:r>
              <a:rPr lang="nl-BE" sz="1400" dirty="0"/>
              <a:t> </a:t>
            </a:r>
            <a:r>
              <a:rPr lang="nl-BE" sz="1400" dirty="0" err="1"/>
              <a:t>armed</a:t>
            </a:r>
            <a:r>
              <a:rPr lang="nl-BE" sz="1400" dirty="0"/>
              <a:t> </a:t>
            </a:r>
            <a:r>
              <a:rPr lang="nl-BE" sz="1400" dirty="0" err="1"/>
              <a:t>uprising</a:t>
            </a:r>
            <a:r>
              <a:rPr lang="nl-BE" sz="1400" dirty="0"/>
              <a:t>. The next </a:t>
            </a:r>
            <a:r>
              <a:rPr lang="nl-BE" sz="1400" dirty="0" err="1"/>
              <a:t>day</a:t>
            </a:r>
            <a:r>
              <a:rPr lang="nl-BE" sz="1400" dirty="0"/>
              <a:t>, </a:t>
            </a:r>
            <a:r>
              <a:rPr lang="nl-BE" sz="1400" dirty="0" err="1"/>
              <a:t>Bartali</a:t>
            </a:r>
            <a:r>
              <a:rPr lang="nl-BE" sz="1400" dirty="0"/>
              <a:t> won Stage 13 </a:t>
            </a:r>
            <a:r>
              <a:rPr lang="nl-BE" sz="1400" dirty="0" err="1"/>
              <a:t>by</a:t>
            </a:r>
            <a:r>
              <a:rPr lang="nl-BE" sz="1400" dirty="0"/>
              <a:t> a </a:t>
            </a:r>
            <a:r>
              <a:rPr lang="nl-BE" sz="1400" dirty="0" err="1"/>
              <a:t>massive</a:t>
            </a:r>
            <a:r>
              <a:rPr lang="nl-BE" sz="1400" dirty="0"/>
              <a:t> </a:t>
            </a:r>
            <a:r>
              <a:rPr lang="nl-BE" sz="1400" dirty="0" err="1"/>
              <a:t>six</a:t>
            </a:r>
            <a:r>
              <a:rPr lang="nl-BE" sz="1400" dirty="0"/>
              <a:t> minutes and </a:t>
            </a:r>
            <a:r>
              <a:rPr lang="nl-BE" sz="1400" dirty="0" err="1"/>
              <a:t>eighteen</a:t>
            </a:r>
            <a:r>
              <a:rPr lang="nl-BE" sz="1400" dirty="0"/>
              <a:t> second, and </a:t>
            </a:r>
            <a:r>
              <a:rPr lang="nl-BE" sz="1400" dirty="0" err="1"/>
              <a:t>changed</a:t>
            </a:r>
            <a:r>
              <a:rPr lang="nl-BE" sz="1400" dirty="0"/>
              <a:t> the </a:t>
            </a:r>
            <a:r>
              <a:rPr lang="nl-BE" sz="1400" dirty="0" err="1"/>
              <a:t>mood</a:t>
            </a:r>
            <a:r>
              <a:rPr lang="nl-BE" sz="1400" dirty="0"/>
              <a:t> of the country.</a:t>
            </a:r>
          </a:p>
        </p:txBody>
      </p:sp>
    </p:spTree>
    <p:extLst>
      <p:ext uri="{BB962C8B-B14F-4D97-AF65-F5344CB8AC3E}">
        <p14:creationId xmlns:p14="http://schemas.microsoft.com/office/powerpoint/2010/main" val="4175023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31965" y="172180"/>
            <a:ext cx="7772400" cy="521493"/>
          </a:xfrm>
        </p:spPr>
        <p:txBody>
          <a:bodyPr anchor="t">
            <a:noAutofit/>
          </a:bodyPr>
          <a:lstStyle>
            <a:lvl1pPr algn="l">
              <a:defRPr sz="3600" b="1"/>
            </a:lvl1pPr>
          </a:lstStyle>
          <a:p>
            <a:r>
              <a:rPr lang="en-US" b="0" dirty="0">
                <a:solidFill>
                  <a:srgbClr val="22568B"/>
                </a:solidFill>
                <a:latin typeface="Avenir Roman" panose="02000503020000020003" pitchFamily="2" charset="0"/>
              </a:rPr>
              <a:t>What dimensions of social identity are shaped by sport</a:t>
            </a:r>
            <a:br>
              <a:rPr lang="en-US" dirty="0">
                <a:latin typeface="Avenir Roman" panose="02000503020000020003" pitchFamily="2" charset="0"/>
              </a:rPr>
            </a:br>
            <a:endParaRPr lang="en-US" dirty="0">
              <a:latin typeface="Avenir Roman"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2022304"/>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dirty="0">
                <a:solidFill>
                  <a:schemeClr val="tx1"/>
                </a:solidFill>
                <a:latin typeface="Avenir Roman"/>
              </a:rPr>
              <a:t>In South </a:t>
            </a:r>
            <a:r>
              <a:rPr lang="nl-BE" dirty="0" err="1">
                <a:solidFill>
                  <a:schemeClr val="tx1"/>
                </a:solidFill>
                <a:latin typeface="Avenir Roman"/>
              </a:rPr>
              <a:t>Africa</a:t>
            </a:r>
            <a:r>
              <a:rPr lang="nl-BE" dirty="0">
                <a:solidFill>
                  <a:schemeClr val="tx1"/>
                </a:solidFill>
                <a:latin typeface="Avenir Roman"/>
              </a:rPr>
              <a:t>, rugby was </a:t>
            </a:r>
            <a:r>
              <a:rPr lang="nl-BE" dirty="0" err="1">
                <a:solidFill>
                  <a:schemeClr val="tx1"/>
                </a:solidFill>
                <a:latin typeface="Avenir Roman"/>
              </a:rPr>
              <a:t>used</a:t>
            </a:r>
            <a:r>
              <a:rPr lang="nl-BE" dirty="0">
                <a:solidFill>
                  <a:schemeClr val="tx1"/>
                </a:solidFill>
                <a:latin typeface="Avenir Roman"/>
              </a:rPr>
              <a:t> at different </a:t>
            </a:r>
            <a:r>
              <a:rPr lang="nl-BE" dirty="0" err="1">
                <a:solidFill>
                  <a:schemeClr val="tx1"/>
                </a:solidFill>
                <a:latin typeface="Avenir Roman"/>
              </a:rPr>
              <a:t>times</a:t>
            </a:r>
            <a:r>
              <a:rPr lang="nl-BE" dirty="0">
                <a:solidFill>
                  <a:schemeClr val="tx1"/>
                </a:solidFill>
                <a:latin typeface="Avenir Roman"/>
              </a:rPr>
              <a:t> in order to help </a:t>
            </a:r>
            <a:r>
              <a:rPr lang="nl-BE" dirty="0" err="1">
                <a:solidFill>
                  <a:schemeClr val="tx1"/>
                </a:solidFill>
                <a:latin typeface="Avenir Roman"/>
              </a:rPr>
              <a:t>create</a:t>
            </a:r>
            <a:r>
              <a:rPr lang="nl-BE" dirty="0">
                <a:solidFill>
                  <a:schemeClr val="tx1"/>
                </a:solidFill>
                <a:latin typeface="Avenir Roman"/>
              </a:rPr>
              <a:t> </a:t>
            </a:r>
            <a:r>
              <a:rPr lang="nl-BE" dirty="0" err="1">
                <a:solidFill>
                  <a:schemeClr val="tx1"/>
                </a:solidFill>
                <a:latin typeface="Avenir Roman"/>
              </a:rPr>
              <a:t>an</a:t>
            </a:r>
            <a:r>
              <a:rPr lang="nl-BE" dirty="0">
                <a:solidFill>
                  <a:schemeClr val="tx1"/>
                </a:solidFill>
                <a:latin typeface="Avenir Roman"/>
              </a:rPr>
              <a:t> </a:t>
            </a:r>
            <a:r>
              <a:rPr lang="nl-BE" dirty="0" err="1">
                <a:solidFill>
                  <a:schemeClr val="tx1"/>
                </a:solidFill>
                <a:latin typeface="Avenir Roman"/>
              </a:rPr>
              <a:t>exclusive</a:t>
            </a:r>
            <a:r>
              <a:rPr lang="nl-BE" dirty="0">
                <a:solidFill>
                  <a:schemeClr val="tx1"/>
                </a:solidFill>
                <a:latin typeface="Avenir Roman"/>
              </a:rPr>
              <a:t> ‘</a:t>
            </a:r>
            <a:r>
              <a:rPr lang="nl-BE" dirty="0" err="1">
                <a:solidFill>
                  <a:schemeClr val="tx1"/>
                </a:solidFill>
                <a:latin typeface="Avenir Roman"/>
              </a:rPr>
              <a:t>white</a:t>
            </a:r>
            <a:r>
              <a:rPr lang="nl-BE" dirty="0">
                <a:solidFill>
                  <a:schemeClr val="tx1"/>
                </a:solidFill>
                <a:latin typeface="Avenir Roman"/>
              </a:rPr>
              <a:t>’ </a:t>
            </a:r>
            <a:r>
              <a:rPr lang="nl-BE" dirty="0" err="1">
                <a:solidFill>
                  <a:schemeClr val="tx1"/>
                </a:solidFill>
                <a:latin typeface="Avenir Roman"/>
              </a:rPr>
              <a:t>nation</a:t>
            </a:r>
            <a:r>
              <a:rPr lang="nl-BE" dirty="0">
                <a:solidFill>
                  <a:schemeClr val="tx1"/>
                </a:solidFill>
                <a:latin typeface="Avenir Roman"/>
              </a:rPr>
              <a:t>, and </a:t>
            </a:r>
            <a:r>
              <a:rPr lang="nl-BE" dirty="0" err="1">
                <a:solidFill>
                  <a:schemeClr val="tx1"/>
                </a:solidFill>
                <a:latin typeface="Avenir Roman"/>
              </a:rPr>
              <a:t>then</a:t>
            </a:r>
            <a:r>
              <a:rPr lang="nl-BE" dirty="0">
                <a:solidFill>
                  <a:schemeClr val="tx1"/>
                </a:solidFill>
                <a:latin typeface="Avenir Roman"/>
              </a:rPr>
              <a:t>, later, </a:t>
            </a:r>
            <a:r>
              <a:rPr lang="nl-BE" dirty="0" err="1">
                <a:solidFill>
                  <a:schemeClr val="tx1"/>
                </a:solidFill>
                <a:latin typeface="Avenir Roman"/>
              </a:rPr>
              <a:t>an</a:t>
            </a:r>
            <a:r>
              <a:rPr lang="nl-BE" dirty="0">
                <a:solidFill>
                  <a:schemeClr val="tx1"/>
                </a:solidFill>
                <a:latin typeface="Avenir Roman"/>
              </a:rPr>
              <a:t> </a:t>
            </a:r>
            <a:r>
              <a:rPr lang="nl-BE" dirty="0" err="1">
                <a:solidFill>
                  <a:schemeClr val="tx1"/>
                </a:solidFill>
                <a:latin typeface="Avenir Roman"/>
              </a:rPr>
              <a:t>inclusive</a:t>
            </a:r>
            <a:r>
              <a:rPr lang="nl-BE" dirty="0">
                <a:solidFill>
                  <a:schemeClr val="tx1"/>
                </a:solidFill>
                <a:latin typeface="Avenir Roman"/>
              </a:rPr>
              <a:t> ‘</a:t>
            </a:r>
            <a:r>
              <a:rPr lang="nl-BE" dirty="0" err="1">
                <a:solidFill>
                  <a:schemeClr val="tx1"/>
                </a:solidFill>
                <a:latin typeface="Avenir Roman"/>
              </a:rPr>
              <a:t>rainbow</a:t>
            </a:r>
            <a:r>
              <a:rPr lang="nl-BE" dirty="0">
                <a:solidFill>
                  <a:schemeClr val="tx1"/>
                </a:solidFill>
                <a:latin typeface="Avenir Roman"/>
              </a:rPr>
              <a:t> </a:t>
            </a:r>
            <a:r>
              <a:rPr lang="nl-BE" dirty="0" err="1">
                <a:solidFill>
                  <a:schemeClr val="tx1"/>
                </a:solidFill>
                <a:latin typeface="Avenir Roman"/>
              </a:rPr>
              <a:t>nation</a:t>
            </a:r>
            <a:r>
              <a:rPr lang="nl-BE" dirty="0">
                <a:solidFill>
                  <a:schemeClr val="tx1"/>
                </a:solidFill>
                <a:latin typeface="Avenir Roman"/>
              </a:rPr>
              <a:t>’.</a:t>
            </a:r>
          </a:p>
          <a:p>
            <a:pPr marL="342900" indent="-342900" fontAlgn="auto">
              <a:lnSpc>
                <a:spcPct val="90000"/>
              </a:lnSpc>
              <a:spcAft>
                <a:spcPts val="0"/>
              </a:spcAft>
              <a:buFont typeface="Arial" pitchFamily="34" charset="0"/>
              <a:buChar char="•"/>
            </a:pPr>
            <a:endParaRPr lang="nl-BE" sz="1800" dirty="0">
              <a:latin typeface="Avenir Roman"/>
            </a:endParaRPr>
          </a:p>
        </p:txBody>
      </p:sp>
      <p:sp>
        <p:nvSpPr>
          <p:cNvPr id="7" name="Subtitle 2">
            <a:extLst>
              <a:ext uri="{FF2B5EF4-FFF2-40B4-BE49-F238E27FC236}">
                <a16:creationId xmlns:a16="http://schemas.microsoft.com/office/drawing/2014/main" id="{AC9DF786-D788-4787-A942-56710349FDDE}"/>
              </a:ext>
            </a:extLst>
          </p:cNvPr>
          <p:cNvSpPr txBox="1">
            <a:spLocks/>
          </p:cNvSpPr>
          <p:nvPr/>
        </p:nvSpPr>
        <p:spPr>
          <a:xfrm>
            <a:off x="407408" y="1384133"/>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Roman" panose="02000503020000020003" pitchFamily="2" charset="0"/>
              </a:rPr>
              <a:t>Group boundaries </a:t>
            </a:r>
          </a:p>
        </p:txBody>
      </p:sp>
      <p:pic>
        <p:nvPicPr>
          <p:cNvPr id="2050" name="Picture 2" descr="green grass field under cloudy sky during daytime">
            <a:extLst>
              <a:ext uri="{FF2B5EF4-FFF2-40B4-BE49-F238E27FC236}">
                <a16:creationId xmlns:a16="http://schemas.microsoft.com/office/drawing/2014/main" id="{01D86187-AADA-4C30-BB5F-84FB9E052F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7732" y="2995259"/>
            <a:ext cx="2772833" cy="1840979"/>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27996"/>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4" ma:contentTypeDescription="Create a new document." ma:contentTypeScope="" ma:versionID="41d56077e916ed79ff31df6f6fbc12af">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3195cbd6702fdeecf5cb6d49682f7d06"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OCR"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5D09F8-62D7-4669-80AB-FA2ABB276D98}">
  <ds:schemaRefs>
    <ds:schemaRef ds:uri="http://schemas.microsoft.com/sharepoint/v3/contenttype/forms"/>
  </ds:schemaRefs>
</ds:datastoreItem>
</file>

<file path=customXml/itemProps2.xml><?xml version="1.0" encoding="utf-8"?>
<ds:datastoreItem xmlns:ds="http://schemas.openxmlformats.org/officeDocument/2006/customXml" ds:itemID="{9A7A907E-5D50-4097-BFC4-4FE7B6A7F250}">
  <ds:schemaRefs>
    <ds:schemaRef ds:uri="http://purl.org/dc/elements/1.1/"/>
    <ds:schemaRef ds:uri="http://schemas.microsoft.com/office/infopath/2007/PartnerControls"/>
    <ds:schemaRef ds:uri="fd689c1b-2561-4a46-ae04-6449f963ff76"/>
    <ds:schemaRef ds:uri="http://schemas.microsoft.com/office/2006/documentManagement/types"/>
    <ds:schemaRef ds:uri="http://www.w3.org/XML/1998/namespace"/>
    <ds:schemaRef ds:uri="http://schemas.openxmlformats.org/package/2006/metadata/core-properties"/>
    <ds:schemaRef ds:uri="04677cab-20cd-44d8-974c-14c664890eaa"/>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60B680B5-2501-47D5-8842-32359DFA2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21094</TotalTime>
  <Words>12112</Words>
  <Application>Microsoft Office PowerPoint</Application>
  <PresentationFormat>On-screen Show (16:9)</PresentationFormat>
  <Paragraphs>215</Paragraphs>
  <Slides>17</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ＭＳ Ｐゴシック</vt:lpstr>
      <vt:lpstr>Al Bayan Plain</vt:lpstr>
      <vt:lpstr>Apple Color Emoji</vt:lpstr>
      <vt:lpstr>Arial</vt:lpstr>
      <vt:lpstr>Avenir Roman</vt:lpstr>
      <vt:lpstr>Beirut</vt:lpstr>
      <vt:lpstr>Bodoni Ornaments</vt:lpstr>
      <vt:lpstr>Calibri</vt:lpstr>
      <vt:lpstr>Calibri Light</vt:lpstr>
      <vt:lpstr>Metropolitan</vt:lpstr>
      <vt:lpstr>PowerPoint Presentation</vt:lpstr>
      <vt:lpstr>Does sport impact society? </vt:lpstr>
      <vt:lpstr>Does sport impact society? </vt:lpstr>
      <vt:lpstr>Does sport impact society? </vt:lpstr>
      <vt:lpstr>PowerPoint Presentation</vt:lpstr>
      <vt:lpstr>How does sport impact society? </vt:lpstr>
      <vt:lpstr>How does sport impact society? </vt:lpstr>
      <vt:lpstr>PowerPoint Presentation</vt:lpstr>
      <vt:lpstr>What dimensions of social identity are shaped by sport </vt:lpstr>
      <vt:lpstr>What dimensions of social identity are shaped by sport </vt:lpstr>
      <vt:lpstr>What dimensions of social identity are shaped by sport </vt:lpstr>
      <vt:lpstr>What dimensions of social identity are shaped by sport </vt:lpstr>
      <vt:lpstr>What dimensions of social identity are shaped by sport </vt:lpstr>
      <vt:lpstr>PowerPoint Presentation</vt:lpstr>
      <vt:lpstr>What dimensions of social identity are shaped by sport </vt:lpstr>
      <vt:lpstr>Conclusion: The way forward for sport and exercise psychology  </vt:lpstr>
      <vt:lpstr>Conclusion: The way forward for sport and exercise psychology  </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Filip Boen</cp:lastModifiedBy>
  <cp:revision>1011</cp:revision>
  <cp:lastPrinted>2017-06-27T15:10:23Z</cp:lastPrinted>
  <dcterms:created xsi:type="dcterms:W3CDTF">2012-11-12T22:03:53Z</dcterms:created>
  <dcterms:modified xsi:type="dcterms:W3CDTF">2022-06-17T11:54:24Z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ies>
</file>